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30"/>
  </p:notesMasterIdLst>
  <p:handoutMasterIdLst>
    <p:handoutMasterId r:id="rId31"/>
  </p:handoutMasterIdLst>
  <p:sldIdLst>
    <p:sldId id="282" r:id="rId2"/>
    <p:sldId id="339" r:id="rId3"/>
    <p:sldId id="340" r:id="rId4"/>
    <p:sldId id="314" r:id="rId5"/>
    <p:sldId id="382" r:id="rId6"/>
    <p:sldId id="383" r:id="rId7"/>
    <p:sldId id="358" r:id="rId8"/>
    <p:sldId id="357" r:id="rId9"/>
    <p:sldId id="360" r:id="rId10"/>
    <p:sldId id="365" r:id="rId11"/>
    <p:sldId id="384" r:id="rId12"/>
    <p:sldId id="366" r:id="rId13"/>
    <p:sldId id="380" r:id="rId14"/>
    <p:sldId id="381" r:id="rId15"/>
    <p:sldId id="368" r:id="rId16"/>
    <p:sldId id="345" r:id="rId17"/>
    <p:sldId id="378" r:id="rId18"/>
    <p:sldId id="370" r:id="rId19"/>
    <p:sldId id="371" r:id="rId20"/>
    <p:sldId id="372" r:id="rId21"/>
    <p:sldId id="385" r:id="rId22"/>
    <p:sldId id="373" r:id="rId23"/>
    <p:sldId id="369" r:id="rId24"/>
    <p:sldId id="377" r:id="rId25"/>
    <p:sldId id="376" r:id="rId26"/>
    <p:sldId id="375" r:id="rId27"/>
    <p:sldId id="374" r:id="rId28"/>
    <p:sldId id="325" r:id="rId29"/>
  </p:sldIdLst>
  <p:sldSz cx="10945813" cy="6858000"/>
  <p:notesSz cx="7315200" cy="9601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68"/>
    <a:srgbClr val="CCD3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1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-846" y="-90"/>
      </p:cViewPr>
      <p:guideLst>
        <p:guide orient="horz" pos="2160"/>
        <p:guide pos="3448"/>
      </p:guideLst>
    </p:cSldViewPr>
  </p:slideViewPr>
  <p:outlineViewPr>
    <p:cViewPr>
      <p:scale>
        <a:sx n="33" d="100"/>
        <a:sy n="33" d="100"/>
      </p:scale>
      <p:origin x="0" y="2151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472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4.xml"/><Relationship Id="rId3" Type="http://schemas.openxmlformats.org/officeDocument/2006/relationships/slide" Target="slides/slide18.xml"/><Relationship Id="rId7" Type="http://schemas.openxmlformats.org/officeDocument/2006/relationships/slide" Target="slides/slide23.xml"/><Relationship Id="rId2" Type="http://schemas.openxmlformats.org/officeDocument/2006/relationships/slide" Target="slides/slide17.xml"/><Relationship Id="rId1" Type="http://schemas.openxmlformats.org/officeDocument/2006/relationships/slide" Target="slides/slide16.xml"/><Relationship Id="rId6" Type="http://schemas.openxmlformats.org/officeDocument/2006/relationships/slide" Target="slides/slide21.xml"/><Relationship Id="rId11" Type="http://schemas.openxmlformats.org/officeDocument/2006/relationships/slide" Target="slides/slide28.xml"/><Relationship Id="rId5" Type="http://schemas.openxmlformats.org/officeDocument/2006/relationships/slide" Target="slides/slide20.xml"/><Relationship Id="rId10" Type="http://schemas.openxmlformats.org/officeDocument/2006/relationships/slide" Target="slides/slide27.xml"/><Relationship Id="rId4" Type="http://schemas.openxmlformats.org/officeDocument/2006/relationships/slide" Target="slides/slide19.xml"/><Relationship Id="rId9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D8A75C0A-68EB-4793-B01D-8B2D62A2B7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4225" y="720725"/>
            <a:ext cx="574675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7EC03CB0-4E55-444C-9087-A56FCF75F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4D56FD-AE50-4AD5-ADBE-E70BE6CCDDC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EA19FE-BC2B-4E49-BA04-2D35DBC2153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EA19FE-BC2B-4E49-BA04-2D35DBC2153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A2517D-466D-4CA3-A8DE-0A05AD58CB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A2517D-466D-4CA3-A8DE-0A05AD58CB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A2517D-466D-4CA3-A8DE-0A05AD58CB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D05080-E9D8-4B70-935F-CFF740B220E4}" type="slidenum">
              <a:rPr lang="de-DE" smtClean="0">
                <a:latin typeface="Times New Roman" pitchFamily="18" charset="0"/>
              </a:rPr>
              <a:pPr>
                <a:defRPr/>
              </a:pPr>
              <a:t>16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D05080-E9D8-4B70-935F-CFF740B220E4}" type="slidenum">
              <a:rPr lang="de-DE" smtClean="0">
                <a:latin typeface="Times New Roman" pitchFamily="18" charset="0"/>
              </a:rPr>
              <a:pPr>
                <a:defRPr/>
              </a:pPr>
              <a:t>17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D05080-E9D8-4B70-935F-CFF740B220E4}" type="slidenum">
              <a:rPr lang="de-DE" smtClean="0">
                <a:latin typeface="Times New Roman" pitchFamily="18" charset="0"/>
              </a:rPr>
              <a:pPr>
                <a:defRPr/>
              </a:pPr>
              <a:t>18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D05080-E9D8-4B70-935F-CFF740B220E4}" type="slidenum">
              <a:rPr lang="de-DE" smtClean="0">
                <a:latin typeface="Times New Roman" pitchFamily="18" charset="0"/>
              </a:rPr>
              <a:pPr>
                <a:defRPr/>
              </a:pPr>
              <a:t>19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D05080-E9D8-4B70-935F-CFF740B220E4}" type="slidenum">
              <a:rPr lang="de-DE" smtClean="0">
                <a:latin typeface="Times New Roman" pitchFamily="18" charset="0"/>
              </a:rPr>
              <a:pPr>
                <a:defRPr/>
              </a:pPr>
              <a:t>20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8B7DB-984B-4B9C-B496-97A077DC5EC0}" type="slidenum">
              <a:rPr lang="de-DE" smtClean="0">
                <a:latin typeface="Times New Roman" pitchFamily="18" charset="0"/>
              </a:rPr>
              <a:pPr>
                <a:defRPr/>
              </a:pPr>
              <a:t>2</a:t>
            </a:fld>
            <a:endParaRPr lang="de-DE" dirty="0" smtClean="0">
              <a:latin typeface="Times New Roman" pitchFamily="18" charset="0"/>
            </a:endParaRPr>
          </a:p>
        </p:txBody>
      </p:sp>
      <p:sp>
        <p:nvSpPr>
          <p:cNvPr id="266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D05080-E9D8-4B70-935F-CFF740B220E4}" type="slidenum">
              <a:rPr lang="de-DE" smtClean="0">
                <a:latin typeface="Times New Roman" pitchFamily="18" charset="0"/>
              </a:rPr>
              <a:pPr>
                <a:defRPr/>
              </a:pPr>
              <a:t>21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D05080-E9D8-4B70-935F-CFF740B220E4}" type="slidenum">
              <a:rPr lang="de-DE" smtClean="0">
                <a:latin typeface="Times New Roman" pitchFamily="18" charset="0"/>
              </a:rPr>
              <a:pPr>
                <a:defRPr/>
              </a:pPr>
              <a:t>23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D05080-E9D8-4B70-935F-CFF740B220E4}" type="slidenum">
              <a:rPr lang="de-DE" smtClean="0">
                <a:latin typeface="Times New Roman" pitchFamily="18" charset="0"/>
              </a:rPr>
              <a:pPr>
                <a:defRPr/>
              </a:pPr>
              <a:t>24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D05080-E9D8-4B70-935F-CFF740B220E4}" type="slidenum">
              <a:rPr lang="de-DE" smtClean="0">
                <a:latin typeface="Times New Roman" pitchFamily="18" charset="0"/>
              </a:rPr>
              <a:pPr>
                <a:defRPr/>
              </a:pPr>
              <a:t>26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D05080-E9D8-4B70-935F-CFF740B220E4}" type="slidenum">
              <a:rPr lang="de-DE" smtClean="0">
                <a:latin typeface="Times New Roman" pitchFamily="18" charset="0"/>
              </a:rPr>
              <a:pPr>
                <a:defRPr/>
              </a:pPr>
              <a:t>27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00E122-C7F1-40F6-99B2-EDFDA5B7DFF1}" type="slidenum">
              <a:rPr lang="de-DE" smtClean="0">
                <a:latin typeface="Times New Roman" pitchFamily="18" charset="0"/>
              </a:rPr>
              <a:pPr>
                <a:defRPr/>
              </a:pPr>
              <a:t>28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F06234-570A-478C-BA1B-10B864FE4108}" type="slidenum">
              <a:rPr lang="de-DE" smtClean="0">
                <a:latin typeface="Times New Roman" pitchFamily="18" charset="0"/>
              </a:rPr>
              <a:pPr>
                <a:defRPr/>
              </a:pPr>
              <a:t>3</a:t>
            </a:fld>
            <a:endParaRPr lang="de-DE" dirty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7CF2B1-9D9E-4B07-866E-AF9953D71779}" type="slidenum">
              <a:rPr lang="de-DE" smtClean="0">
                <a:latin typeface="Times New Roman" pitchFamily="18" charset="0"/>
              </a:rPr>
              <a:pPr>
                <a:defRPr/>
              </a:pPr>
              <a:t>4</a:t>
            </a:fld>
            <a:endParaRPr lang="de-DE" dirty="0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7CF2B1-9D9E-4B07-866E-AF9953D71779}" type="slidenum">
              <a:rPr lang="de-DE" smtClean="0">
                <a:latin typeface="Times New Roman" pitchFamily="18" charset="0"/>
              </a:rPr>
              <a:pPr>
                <a:defRPr/>
              </a:pPr>
              <a:t>5</a:t>
            </a:fld>
            <a:endParaRPr lang="de-DE" dirty="0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7CF2B1-9D9E-4B07-866E-AF9953D71779}" type="slidenum">
              <a:rPr lang="de-DE" smtClean="0">
                <a:latin typeface="Times New Roman" pitchFamily="18" charset="0"/>
              </a:rPr>
              <a:pPr>
                <a:defRPr/>
              </a:pPr>
              <a:t>6</a:t>
            </a:fld>
            <a:endParaRPr lang="de-DE" dirty="0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3A39DE-CC19-49E4-918E-D71DA007734A}" type="slidenum">
              <a:rPr lang="de-DE" smtClean="0">
                <a:latin typeface="Times New Roman" pitchFamily="18" charset="0"/>
              </a:rPr>
              <a:pPr>
                <a:defRPr/>
              </a:pPr>
              <a:t>7</a:t>
            </a:fld>
            <a:endParaRPr lang="de-DE" dirty="0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7CF2B1-9D9E-4B07-866E-AF9953D71779}" type="slidenum">
              <a:rPr lang="de-DE" smtClean="0">
                <a:latin typeface="Times New Roman" pitchFamily="18" charset="0"/>
              </a:rPr>
              <a:pPr>
                <a:defRPr/>
              </a:pPr>
              <a:t>8</a:t>
            </a:fld>
            <a:endParaRPr lang="de-DE" dirty="0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F03A3-207E-4C76-9F35-86DD83597EC6}" type="slidenum">
              <a:rPr lang="de-DE" smtClean="0">
                <a:latin typeface="Times New Roman" pitchFamily="18" charset="0"/>
              </a:rPr>
              <a:pPr>
                <a:defRPr/>
              </a:pPr>
              <a:t>9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3900"/>
            <a:ext cx="10968038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13"/>
          <p:cNvSpPr/>
          <p:nvPr/>
        </p:nvSpPr>
        <p:spPr>
          <a:xfrm>
            <a:off x="0" y="0"/>
            <a:ext cx="10945813" cy="714375"/>
          </a:xfrm>
          <a:prstGeom prst="rect">
            <a:avLst/>
          </a:prstGeom>
          <a:solidFill>
            <a:srgbClr val="002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76213" y="-46038"/>
            <a:ext cx="5297487" cy="74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GB" b="1" dirty="0">
                <a:latin typeface="+mj-lt"/>
              </a:rPr>
              <a:t>The Poets of </a:t>
            </a:r>
            <a:r>
              <a:rPr lang="en-GB" b="1" dirty="0" err="1">
                <a:latin typeface="+mj-lt"/>
              </a:rPr>
              <a:t>eSuccess</a:t>
            </a:r>
            <a:endParaRPr lang="en-GB" b="1" dirty="0">
              <a:latin typeface="+mj-lt"/>
            </a:endParaRPr>
          </a:p>
          <a:p>
            <a:pPr>
              <a:spcBef>
                <a:spcPts val="300"/>
              </a:spcBef>
              <a:defRPr/>
            </a:pPr>
            <a:r>
              <a:rPr lang="en-GB" sz="1600" b="1" dirty="0" err="1">
                <a:latin typeface="+mj-lt"/>
              </a:rPr>
              <a:t>eConnecting</a:t>
            </a:r>
            <a:r>
              <a:rPr lang="en-GB" sz="1600" b="1" dirty="0">
                <a:latin typeface="+mj-lt"/>
              </a:rPr>
              <a:t> people, products and services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0" y="6742113"/>
            <a:ext cx="10945813" cy="107950"/>
          </a:xfrm>
          <a:prstGeom prst="rect">
            <a:avLst/>
          </a:prstGeom>
          <a:solidFill>
            <a:srgbClr val="002168"/>
          </a:solidFill>
          <a:ln w="9525">
            <a:solidFill>
              <a:srgbClr val="0B4A7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850" dirty="0"/>
          </a:p>
        </p:txBody>
      </p:sp>
      <p:sp>
        <p:nvSpPr>
          <p:cNvPr id="8" name="Rectangle 22"/>
          <p:cNvSpPr txBox="1">
            <a:spLocks noChangeArrowheads="1"/>
          </p:cNvSpPr>
          <p:nvPr/>
        </p:nvSpPr>
        <p:spPr bwMode="auto">
          <a:xfrm>
            <a:off x="0" y="6688138"/>
            <a:ext cx="22796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85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267928A-08C8-4DB2-9082-970791EE0750}" type="datetime1">
              <a:rPr lang="de-DE" sz="750"/>
              <a:pPr>
                <a:defRPr/>
              </a:pPr>
              <a:t>09.05.2012</a:t>
            </a:fld>
            <a:endParaRPr lang="de-DE" sz="750" dirty="0"/>
          </a:p>
        </p:txBody>
      </p:sp>
      <p:sp>
        <p:nvSpPr>
          <p:cNvPr id="9" name="Rectangle 23"/>
          <p:cNvSpPr txBox="1">
            <a:spLocks noChangeArrowheads="1"/>
          </p:cNvSpPr>
          <p:nvPr/>
        </p:nvSpPr>
        <p:spPr bwMode="auto">
          <a:xfrm>
            <a:off x="8666163" y="6684963"/>
            <a:ext cx="22796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85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DA66F33-1EDB-4C73-B1FD-FBC9DB84C9D8}" type="slidenum">
              <a:rPr lang="de-DE" sz="750"/>
              <a:pPr>
                <a:defRPr/>
              </a:pPr>
              <a:t>‹#›</a:t>
            </a:fld>
            <a:endParaRPr lang="de-DE" sz="750" dirty="0"/>
          </a:p>
        </p:txBody>
      </p:sp>
      <p:pic>
        <p:nvPicPr>
          <p:cNvPr id="10" name="Grafik 19" descr="POET_logo_weiß_transpar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4288" y="19050"/>
            <a:ext cx="20208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0936" y="2286000"/>
            <a:ext cx="9303941" cy="1143000"/>
          </a:xfrm>
        </p:spPr>
        <p:txBody>
          <a:bodyPr/>
          <a:lstStyle>
            <a:lvl1pPr algn="ctr">
              <a:defRPr sz="3600">
                <a:solidFill>
                  <a:srgbClr val="00216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41872" y="3886200"/>
            <a:ext cx="7662069" cy="11430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5456" y="4986358"/>
            <a:ext cx="65674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145456" y="798533"/>
            <a:ext cx="65674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145456" y="5553096"/>
            <a:ext cx="65674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059236" y="836614"/>
            <a:ext cx="2586328" cy="52593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0250" y="836614"/>
            <a:ext cx="7576556" cy="52593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>
            <a:lvl1pPr>
              <a:buFontTx/>
              <a:buBlip>
                <a:blip r:embed="rId2"/>
              </a:buBlip>
              <a:defRPr sz="2300"/>
            </a:lvl1pPr>
            <a:lvl2pPr>
              <a:buFontTx/>
              <a:buBlip>
                <a:blip r:embed="rId3"/>
              </a:buBlip>
              <a:defRPr sz="2100"/>
            </a:lvl2pPr>
            <a:lvl3pPr>
              <a:buFontTx/>
              <a:buBlip>
                <a:blip r:embed="rId4"/>
              </a:buBlip>
              <a:defRPr sz="1900"/>
            </a:lvl3pPr>
            <a:lvl4pPr>
              <a:buFontTx/>
              <a:buBlip>
                <a:blip r:embed="rId5"/>
              </a:buBlip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8"/>
          <p:cNvGraphicFramePr>
            <a:graphicFrameLocks noGrp="1"/>
          </p:cNvGraphicFramePr>
          <p:nvPr/>
        </p:nvGraphicFramePr>
        <p:xfrm>
          <a:off x="1824302" y="1397000"/>
          <a:ext cx="7297208" cy="1112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3648604"/>
                <a:gridCol w="3648604"/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marL="109458" marR="109458"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marL="109458" marR="109458"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09458" marR="109458"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09458" marR="109458"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09458" marR="109458"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09458" marR="109458"/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0"/>
          </p:nvPr>
        </p:nvSpPr>
        <p:spPr>
          <a:xfrm>
            <a:off x="256506" y="857232"/>
            <a:ext cx="10432801" cy="5643602"/>
          </a:xfrm>
          <a:prstGeom prst="roundRect">
            <a:avLst>
              <a:gd name="adj" fmla="val 535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de-DE" noProof="0" dirty="0"/>
          </a:p>
        </p:txBody>
      </p:sp>
    </p:spTree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7290" y="2143116"/>
            <a:ext cx="4836302" cy="3951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tIns="108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560322" y="2143116"/>
            <a:ext cx="4838201" cy="3951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tIns="108000"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2168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2168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2168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2168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defRPr lang="de-DE" sz="2000" dirty="0">
                <a:solidFill>
                  <a:srgbClr val="002168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7291" y="274638"/>
            <a:ext cx="985123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826" y="1560990"/>
            <a:ext cx="4848047" cy="653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552843" y="1560990"/>
            <a:ext cx="4848047" cy="65356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anchor="b"/>
          <a:lstStyle>
            <a:lvl1pPr marL="0" indent="0">
              <a:buNone/>
              <a:defRPr lang="de-DE" sz="2000" b="1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644" y="4406901"/>
            <a:ext cx="93039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64644" y="2906713"/>
            <a:ext cx="930394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0250" y="1700214"/>
            <a:ext cx="5081442" cy="4395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64122" y="1700214"/>
            <a:ext cx="5081442" cy="4395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7291" y="790597"/>
            <a:ext cx="360109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79509" y="790597"/>
            <a:ext cx="6119014" cy="53530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47291" y="1952648"/>
            <a:ext cx="3601097" cy="42902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0945813" cy="714375"/>
          </a:xfrm>
          <a:prstGeom prst="rect">
            <a:avLst/>
          </a:prstGeom>
          <a:solidFill>
            <a:srgbClr val="002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1450" y="0"/>
            <a:ext cx="10175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857250"/>
            <a:ext cx="10345737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0" y="6742113"/>
            <a:ext cx="10945813" cy="107950"/>
          </a:xfrm>
          <a:prstGeom prst="rect">
            <a:avLst/>
          </a:prstGeom>
          <a:solidFill>
            <a:srgbClr val="002168"/>
          </a:solidFill>
          <a:ln w="9525">
            <a:solidFill>
              <a:srgbClr val="0B4A7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850" dirty="0"/>
          </a:p>
        </p:txBody>
      </p:sp>
      <p:sp>
        <p:nvSpPr>
          <p:cNvPr id="11" name="Rectangle 22"/>
          <p:cNvSpPr txBox="1">
            <a:spLocks noChangeArrowheads="1"/>
          </p:cNvSpPr>
          <p:nvPr/>
        </p:nvSpPr>
        <p:spPr bwMode="auto">
          <a:xfrm>
            <a:off x="0" y="6688138"/>
            <a:ext cx="22796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85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267928A-08C8-4DB2-9082-970791EE0750}" type="datetime1">
              <a:rPr lang="de-DE" sz="750"/>
              <a:pPr>
                <a:defRPr/>
              </a:pPr>
              <a:t>09.05.2012</a:t>
            </a:fld>
            <a:endParaRPr lang="de-DE" sz="750" dirty="0"/>
          </a:p>
        </p:txBody>
      </p:sp>
      <p:sp>
        <p:nvSpPr>
          <p:cNvPr id="12" name="Rectangle 23"/>
          <p:cNvSpPr txBox="1">
            <a:spLocks noChangeArrowheads="1"/>
          </p:cNvSpPr>
          <p:nvPr/>
        </p:nvSpPr>
        <p:spPr bwMode="auto">
          <a:xfrm>
            <a:off x="8666163" y="6684963"/>
            <a:ext cx="22796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85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0E3E723-0618-494B-96D5-3BD6A210012B}" type="slidenum">
              <a:rPr lang="de-DE" sz="750"/>
              <a:pPr>
                <a:defRPr/>
              </a:pPr>
              <a:t>‹#›</a:t>
            </a:fld>
            <a:endParaRPr lang="de-DE" sz="750" dirty="0"/>
          </a:p>
        </p:txBody>
      </p:sp>
      <p:pic>
        <p:nvPicPr>
          <p:cNvPr id="1032" name="Grafik 15" descr="POET_logo_weiß_transparent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904288" y="19050"/>
            <a:ext cx="20208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7" r:id="rId2"/>
    <p:sldLayoutId id="2147483798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ransition spd="slow">
    <p:split orient="vert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2300">
          <a:solidFill>
            <a:srgbClr val="0021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6"/>
        </a:buBlip>
        <a:defRPr sz="2100">
          <a:solidFill>
            <a:srgbClr val="002168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1900">
          <a:solidFill>
            <a:srgbClr val="002168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>
          <a:solidFill>
            <a:srgbClr val="002168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216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5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55.jpe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1.png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82.wmf"/><Relationship Id="rId7" Type="http://schemas.openxmlformats.org/officeDocument/2006/relationships/image" Target="../media/image84.wm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jpeg"/><Relationship Id="rId4" Type="http://schemas.openxmlformats.org/officeDocument/2006/relationships/image" Target="../media/image25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56260" y="1470025"/>
            <a:ext cx="1033153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dirty="0" smtClean="0">
                <a:solidFill>
                  <a:srgbClr val="002168"/>
                </a:solidFill>
              </a:rPr>
              <a:t>Nach außen Fest, Nach innen Agil</a:t>
            </a:r>
            <a:r>
              <a:rPr lang="en-US" sz="3600" dirty="0" smtClean="0">
                <a:solidFill>
                  <a:srgbClr val="002168"/>
                </a:solidFill>
              </a:rPr>
              <a:t> </a:t>
            </a:r>
          </a:p>
          <a:p>
            <a:pPr algn="ctr"/>
            <a:endParaRPr lang="en-US" sz="3600" dirty="0" smtClean="0">
              <a:solidFill>
                <a:srgbClr val="002168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189163" y="4022363"/>
            <a:ext cx="857408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2168"/>
                </a:solidFill>
              </a:rPr>
              <a:t>Prof. Dr.-</a:t>
            </a:r>
            <a:r>
              <a:rPr lang="en-US" dirty="0" err="1">
                <a:solidFill>
                  <a:srgbClr val="002168"/>
                </a:solidFill>
              </a:rPr>
              <a:t>Ing</a:t>
            </a:r>
            <a:r>
              <a:rPr lang="en-US" dirty="0">
                <a:solidFill>
                  <a:srgbClr val="002168"/>
                </a:solidFill>
              </a:rPr>
              <a:t>. Khaled Nagi</a:t>
            </a:r>
            <a:endParaRPr lang="de-DE" dirty="0">
              <a:solidFill>
                <a:srgbClr val="002168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1800" dirty="0">
                <a:solidFill>
                  <a:srgbClr val="002168"/>
                </a:solidFill>
              </a:rPr>
              <a:t>General Manager POET Egypt, LLC.</a:t>
            </a:r>
          </a:p>
          <a:p>
            <a:pPr>
              <a:spcBef>
                <a:spcPct val="50000"/>
              </a:spcBef>
            </a:pPr>
            <a:r>
              <a:rPr lang="de-DE" sz="1800" dirty="0" err="1">
                <a:solidFill>
                  <a:srgbClr val="002168"/>
                </a:solidFill>
              </a:rPr>
              <a:t>Associate</a:t>
            </a:r>
            <a:r>
              <a:rPr lang="de-DE" sz="1800" dirty="0">
                <a:solidFill>
                  <a:srgbClr val="002168"/>
                </a:solidFill>
              </a:rPr>
              <a:t> Professor of the Department of Computer </a:t>
            </a:r>
            <a:r>
              <a:rPr lang="de-DE" sz="1800" dirty="0" err="1">
                <a:solidFill>
                  <a:srgbClr val="002168"/>
                </a:solidFill>
              </a:rPr>
              <a:t>and</a:t>
            </a:r>
            <a:r>
              <a:rPr lang="de-DE" sz="1800" dirty="0">
                <a:solidFill>
                  <a:srgbClr val="002168"/>
                </a:solidFill>
              </a:rPr>
              <a:t> Systems Engineering, </a:t>
            </a:r>
            <a:br>
              <a:rPr lang="de-DE" sz="1800" dirty="0">
                <a:solidFill>
                  <a:srgbClr val="002168"/>
                </a:solidFill>
              </a:rPr>
            </a:br>
            <a:r>
              <a:rPr lang="de-DE" sz="1800" dirty="0" err="1">
                <a:solidFill>
                  <a:srgbClr val="002168"/>
                </a:solidFill>
              </a:rPr>
              <a:t>Faculty</a:t>
            </a:r>
            <a:r>
              <a:rPr lang="de-DE" sz="1800" dirty="0">
                <a:solidFill>
                  <a:srgbClr val="002168"/>
                </a:solidFill>
              </a:rPr>
              <a:t> of Engineering, University of Alexandria.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92"/>
          <p:cNvSpPr>
            <a:spLocks noGrp="1"/>
          </p:cNvSpPr>
          <p:nvPr>
            <p:ph type="title"/>
          </p:nvPr>
        </p:nvSpPr>
        <p:spPr>
          <a:xfrm>
            <a:off x="5200" y="118750"/>
            <a:ext cx="10175875" cy="647700"/>
          </a:xfrm>
        </p:spPr>
        <p:txBody>
          <a:bodyPr/>
          <a:lstStyle/>
          <a:p>
            <a:r>
              <a:rPr lang="en-US" dirty="0" err="1" smtClean="0"/>
              <a:t>Entwicklungswerkzeuge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968829" y="1035371"/>
            <a:ext cx="7510477" cy="5733555"/>
          </a:xfrm>
          <a:noFill/>
        </p:spPr>
        <p:txBody>
          <a:bodyPr/>
          <a:lstStyle/>
          <a:p>
            <a:pPr>
              <a:defRPr/>
            </a:pPr>
            <a:r>
              <a:rPr lang="de-DE" sz="2000" dirty="0" smtClean="0"/>
              <a:t>Die komplette IBM Rational Suite steht uns zur Verfügung</a:t>
            </a:r>
          </a:p>
          <a:p>
            <a:pPr lvl="1">
              <a:defRPr/>
            </a:pPr>
            <a:r>
              <a:rPr lang="de-DE" dirty="0" smtClean="0"/>
              <a:t>öfter reicht </a:t>
            </a:r>
            <a:r>
              <a:rPr lang="de-DE" dirty="0" err="1" smtClean="0"/>
              <a:t>Eclipse</a:t>
            </a:r>
            <a:r>
              <a:rPr lang="de-DE" dirty="0" smtClean="0"/>
              <a:t>, Subversion, JIRA aus</a:t>
            </a:r>
            <a:endParaRPr lang="en-US" dirty="0" smtClean="0"/>
          </a:p>
          <a:p>
            <a:pPr>
              <a:defRPr/>
            </a:pPr>
            <a:r>
              <a:rPr lang="en-US" sz="2000" dirty="0" smtClean="0"/>
              <a:t>Continuous </a:t>
            </a:r>
            <a:r>
              <a:rPr lang="en-US" sz="2000" dirty="0" smtClean="0"/>
              <a:t>Integration </a:t>
            </a:r>
            <a:r>
              <a:rPr lang="en-US" sz="2000" dirty="0" err="1" smtClean="0"/>
              <a:t>durch</a:t>
            </a:r>
            <a:r>
              <a:rPr lang="en-US" sz="2000" dirty="0" smtClean="0"/>
              <a:t> </a:t>
            </a:r>
            <a:r>
              <a:rPr lang="en-US" sz="2000" dirty="0" err="1" smtClean="0"/>
              <a:t>Nutzung</a:t>
            </a:r>
            <a:r>
              <a:rPr lang="en-US" sz="2000" dirty="0" smtClean="0"/>
              <a:t> von anthill</a:t>
            </a:r>
          </a:p>
          <a:p>
            <a:pPr>
              <a:defRPr/>
            </a:pPr>
            <a:r>
              <a:rPr lang="en-US" sz="2000" dirty="0" err="1" smtClean="0"/>
              <a:t>Alle</a:t>
            </a:r>
            <a:r>
              <a:rPr lang="en-US" sz="2000" dirty="0" smtClean="0"/>
              <a:t> </a:t>
            </a:r>
            <a:r>
              <a:rPr lang="en-US" sz="2000" dirty="0" err="1" smtClean="0"/>
              <a:t>unsere</a:t>
            </a:r>
            <a:r>
              <a:rPr lang="en-US" sz="2000" dirty="0" smtClean="0"/>
              <a:t> </a:t>
            </a:r>
            <a:r>
              <a:rPr lang="en-US" sz="2000" dirty="0" err="1" smtClean="0"/>
              <a:t>Projekte</a:t>
            </a:r>
            <a:r>
              <a:rPr lang="en-US" sz="2000" dirty="0" smtClean="0"/>
              <a:t> </a:t>
            </a:r>
            <a:r>
              <a:rPr lang="en-US" sz="2000" dirty="0" err="1" smtClean="0"/>
              <a:t>werden</a:t>
            </a:r>
            <a:r>
              <a:rPr lang="en-US" sz="2000" dirty="0" smtClean="0"/>
              <a:t> </a:t>
            </a:r>
            <a:r>
              <a:rPr lang="en-US" sz="2000" dirty="0" err="1" smtClean="0"/>
              <a:t>jede</a:t>
            </a:r>
            <a:r>
              <a:rPr lang="en-US" sz="2000" dirty="0" smtClean="0"/>
              <a:t> </a:t>
            </a:r>
            <a:r>
              <a:rPr lang="en-US" sz="2000" dirty="0" err="1" smtClean="0"/>
              <a:t>Nacht</a:t>
            </a:r>
            <a:r>
              <a:rPr lang="en-US" sz="2000" dirty="0" smtClean="0"/>
              <a:t> </a:t>
            </a:r>
            <a:r>
              <a:rPr lang="en-US" sz="2000" dirty="0" err="1" smtClean="0"/>
              <a:t>gebaut</a:t>
            </a:r>
            <a:r>
              <a:rPr lang="en-US" sz="2000" dirty="0" smtClean="0"/>
              <a:t>.</a:t>
            </a:r>
          </a:p>
          <a:p>
            <a:pPr>
              <a:defRPr/>
            </a:pPr>
            <a:r>
              <a:rPr lang="en-US" sz="2000" dirty="0" err="1" smtClean="0"/>
              <a:t>Alle</a:t>
            </a:r>
            <a:r>
              <a:rPr lang="en-US" sz="2000" dirty="0" smtClean="0"/>
              <a:t> Unit-Tests </a:t>
            </a:r>
            <a:r>
              <a:rPr lang="en-US" sz="2000" dirty="0" err="1" smtClean="0"/>
              <a:t>werden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daily-builds 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	</a:t>
            </a:r>
            <a:r>
              <a:rPr lang="en-US" sz="2000" dirty="0" err="1" smtClean="0"/>
              <a:t>ausgeführt</a:t>
            </a:r>
            <a:r>
              <a:rPr lang="en-US" sz="2000" dirty="0" smtClean="0"/>
              <a:t>.</a:t>
            </a:r>
          </a:p>
          <a:p>
            <a:pPr>
              <a:defRPr/>
            </a:pPr>
            <a:r>
              <a:rPr lang="en-US" sz="2000" dirty="0" smtClean="0"/>
              <a:t>Smoke-Tests </a:t>
            </a:r>
            <a:r>
              <a:rPr lang="en-US" sz="2000" dirty="0" err="1" smtClean="0"/>
              <a:t>zur</a:t>
            </a:r>
            <a:r>
              <a:rPr lang="en-US" sz="2000" dirty="0" smtClean="0"/>
              <a:t> </a:t>
            </a:r>
            <a:r>
              <a:rPr lang="en-US" sz="2000" dirty="0" err="1" smtClean="0"/>
              <a:t>frühen</a:t>
            </a:r>
            <a:r>
              <a:rPr lang="en-US" sz="2000" dirty="0" smtClean="0"/>
              <a:t> </a:t>
            </a:r>
            <a:r>
              <a:rPr lang="en-US" sz="2000" dirty="0" err="1" smtClean="0"/>
              <a:t>Erkennung</a:t>
            </a:r>
            <a:r>
              <a:rPr lang="en-US" sz="2000" dirty="0" smtClean="0"/>
              <a:t> von 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	</a:t>
            </a:r>
            <a:r>
              <a:rPr lang="en-US" sz="2000" dirty="0" err="1" smtClean="0"/>
              <a:t>auftretenden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Problemen</a:t>
            </a:r>
            <a:endParaRPr lang="en-US" sz="2000" dirty="0" smtClean="0"/>
          </a:p>
          <a:p>
            <a:pPr>
              <a:defRPr/>
            </a:pPr>
            <a:r>
              <a:rPr lang="en-US" sz="2000" dirty="0" err="1" smtClean="0"/>
              <a:t>Wir</a:t>
            </a:r>
            <a:r>
              <a:rPr lang="en-US" sz="2000" dirty="0" smtClean="0"/>
              <a:t> </a:t>
            </a:r>
            <a:r>
              <a:rPr lang="en-US" sz="2000" dirty="0" err="1" smtClean="0"/>
              <a:t>nutzen</a:t>
            </a:r>
            <a:r>
              <a:rPr lang="en-US" sz="2000" dirty="0" smtClean="0"/>
              <a:t> Emma </a:t>
            </a:r>
            <a:r>
              <a:rPr lang="en-US" sz="2000" dirty="0" err="1" smtClean="0"/>
              <a:t>zur</a:t>
            </a:r>
            <a:r>
              <a:rPr lang="en-US" sz="2000" dirty="0" smtClean="0"/>
              <a:t> </a:t>
            </a:r>
            <a:r>
              <a:rPr lang="en-US" sz="2000" dirty="0" err="1" smtClean="0"/>
              <a:t>Überwachung</a:t>
            </a:r>
            <a:r>
              <a:rPr lang="en-US" sz="2000" dirty="0" smtClean="0"/>
              <a:t> </a:t>
            </a:r>
            <a:r>
              <a:rPr lang="en-US" sz="2000" dirty="0" err="1" smtClean="0"/>
              <a:t>der</a:t>
            </a:r>
            <a:r>
              <a:rPr lang="en-US" sz="2000" dirty="0" smtClean="0"/>
              <a:t> Code-</a:t>
            </a:r>
            <a:r>
              <a:rPr lang="en-US" sz="2000" dirty="0" err="1" smtClean="0"/>
              <a:t>Abdeckung</a:t>
            </a:r>
            <a:endParaRPr lang="en-US" sz="2000" dirty="0" smtClean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183515" y="4479393"/>
            <a:ext cx="2644961" cy="1330038"/>
            <a:chOff x="7358228" y="4973039"/>
            <a:chExt cx="3587585" cy="1884961"/>
          </a:xfrm>
        </p:grpSpPr>
        <p:pic>
          <p:nvPicPr>
            <p:cNvPr id="14351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8228" y="4973039"/>
              <a:ext cx="2617051" cy="1884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9" descr="C:\Documents and Settings\knagi\Desktop\subversion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92100" y="5321777"/>
              <a:ext cx="2758187" cy="376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11" descr="C:\Documents and Settings\knagi\Desktop\tortoisesvn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60229" y="5819760"/>
              <a:ext cx="2585584" cy="353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9062918" y="1718478"/>
            <a:ext cx="1509608" cy="1697038"/>
            <a:chOff x="9029120" y="1874528"/>
            <a:chExt cx="1697432" cy="1925576"/>
          </a:xfrm>
        </p:grpSpPr>
        <p:pic>
          <p:nvPicPr>
            <p:cNvPr id="14349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029120" y="2481942"/>
              <a:ext cx="1697432" cy="131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8" descr="C:\Documents and Settings\knagi\Desktop\anthill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466018" y="1874528"/>
              <a:ext cx="1197530" cy="1260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930685" y="5213268"/>
            <a:ext cx="2318209" cy="1395624"/>
            <a:chOff x="1164213" y="4892633"/>
            <a:chExt cx="2940401" cy="1763486"/>
          </a:xfrm>
        </p:grpSpPr>
        <p:pic>
          <p:nvPicPr>
            <p:cNvPr id="14347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64213" y="4892633"/>
              <a:ext cx="2270888" cy="1763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3" descr="C:\Documents and Settings\knagi\Desktop\emma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29443" y="5833692"/>
              <a:ext cx="1575171" cy="46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5375417" y="4698468"/>
            <a:ext cx="2656407" cy="1382484"/>
            <a:chOff x="4978983" y="4821387"/>
            <a:chExt cx="2656407" cy="138248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78983" y="4821387"/>
              <a:ext cx="1728160" cy="1382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111390" y="5623151"/>
              <a:ext cx="15240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ounded Rectangle 18"/>
          <p:cNvSpPr/>
          <p:nvPr/>
        </p:nvSpPr>
        <p:spPr bwMode="auto">
          <a:xfrm>
            <a:off x="271463" y="2788248"/>
            <a:ext cx="2557462" cy="2968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92"/>
          <p:cNvSpPr>
            <a:spLocks noGrp="1"/>
          </p:cNvSpPr>
          <p:nvPr>
            <p:ph type="title"/>
          </p:nvPr>
        </p:nvSpPr>
        <p:spPr>
          <a:xfrm>
            <a:off x="5200" y="118750"/>
            <a:ext cx="10175875" cy="647700"/>
          </a:xfrm>
        </p:spPr>
        <p:txBody>
          <a:bodyPr/>
          <a:lstStyle/>
          <a:p>
            <a:r>
              <a:rPr lang="en-US" dirty="0" err="1" smtClean="0"/>
              <a:t>Kommunikationswerkzeuge</a:t>
            </a:r>
            <a:endParaRPr lang="en-US" dirty="0" smtClean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271463" y="2788248"/>
            <a:ext cx="2557462" cy="2968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itle 92"/>
          <p:cNvSpPr txBox="1">
            <a:spLocks/>
          </p:cNvSpPr>
          <p:nvPr/>
        </p:nvSpPr>
        <p:spPr bwMode="auto">
          <a:xfrm>
            <a:off x="3411538" y="1371600"/>
            <a:ext cx="6986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infrastructure</a:t>
            </a:r>
          </a:p>
        </p:txBody>
      </p: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3522663" y="2079625"/>
            <a:ext cx="1797050" cy="3011488"/>
            <a:chOff x="3523050" y="2079625"/>
            <a:chExt cx="1797050" cy="3011488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3050" y="2079625"/>
              <a:ext cx="1779588" cy="185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94"/>
            <p:cNvSpPr txBox="1">
              <a:spLocks noChangeArrowheads="1"/>
            </p:cNvSpPr>
            <p:nvPr/>
          </p:nvSpPr>
          <p:spPr bwMode="auto">
            <a:xfrm>
              <a:off x="3538925" y="4014788"/>
              <a:ext cx="1781175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2060"/>
                  </a:solidFill>
                </a:rPr>
                <a:t>VoIP using PhonerLite</a:t>
              </a:r>
              <a:br>
                <a:rPr lang="en-US" sz="1600">
                  <a:solidFill>
                    <a:srgbClr val="002060"/>
                  </a:solidFill>
                </a:rPr>
              </a:br>
              <a:r>
                <a:rPr lang="en-US" sz="1600">
                  <a:solidFill>
                    <a:srgbClr val="002060"/>
                  </a:solidFill>
                </a:rPr>
                <a:t>&amp; a dedicated SIP server</a:t>
              </a:r>
            </a:p>
          </p:txBody>
        </p:sp>
      </p:grpSp>
      <p:grpSp>
        <p:nvGrpSpPr>
          <p:cNvPr id="26" name="Group 18"/>
          <p:cNvGrpSpPr>
            <a:grpSpLocks/>
          </p:cNvGrpSpPr>
          <p:nvPr/>
        </p:nvGrpSpPr>
        <p:grpSpPr bwMode="auto">
          <a:xfrm>
            <a:off x="4035425" y="2981325"/>
            <a:ext cx="3016250" cy="3330575"/>
            <a:chOff x="4035750" y="2981325"/>
            <a:chExt cx="3016313" cy="3330325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88413" y="2981325"/>
              <a:ext cx="1263650" cy="327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94"/>
            <p:cNvSpPr txBox="1">
              <a:spLocks noChangeArrowheads="1"/>
            </p:cNvSpPr>
            <p:nvPr/>
          </p:nvSpPr>
          <p:spPr bwMode="auto">
            <a:xfrm>
              <a:off x="4035750" y="5235325"/>
              <a:ext cx="1781175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2060"/>
                  </a:solidFill>
                </a:rPr>
                <a:t>Chatting using</a:t>
              </a:r>
              <a:br>
                <a:rPr lang="en-US" sz="1600">
                  <a:solidFill>
                    <a:srgbClr val="002060"/>
                  </a:solidFill>
                </a:rPr>
              </a:br>
              <a:r>
                <a:rPr lang="en-US" sz="1600">
                  <a:solidFill>
                    <a:srgbClr val="002060"/>
                  </a:solidFill>
                </a:rPr>
                <a:t>Pidgin &amp; a dedicated </a:t>
              </a:r>
              <a:br>
                <a:rPr lang="en-US" sz="1600">
                  <a:solidFill>
                    <a:srgbClr val="002060"/>
                  </a:solidFill>
                </a:rPr>
              </a:br>
              <a:r>
                <a:rPr lang="en-US" sz="1600">
                  <a:solidFill>
                    <a:srgbClr val="002060"/>
                  </a:solidFill>
                </a:rPr>
                <a:t>Jabber server</a:t>
              </a:r>
            </a:p>
          </p:txBody>
        </p:sp>
      </p:grpSp>
      <p:grpSp>
        <p:nvGrpSpPr>
          <p:cNvPr id="29" name="Group 17"/>
          <p:cNvGrpSpPr>
            <a:grpSpLocks/>
          </p:cNvGrpSpPr>
          <p:nvPr/>
        </p:nvGrpSpPr>
        <p:grpSpPr bwMode="auto">
          <a:xfrm>
            <a:off x="7305675" y="1908175"/>
            <a:ext cx="3441700" cy="1570038"/>
            <a:chOff x="7353688" y="1908175"/>
            <a:chExt cx="3441700" cy="1570038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53688" y="1989138"/>
              <a:ext cx="1979612" cy="139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94"/>
            <p:cNvSpPr txBox="1">
              <a:spLocks noChangeArrowheads="1"/>
            </p:cNvSpPr>
            <p:nvPr/>
          </p:nvSpPr>
          <p:spPr bwMode="auto">
            <a:xfrm>
              <a:off x="9319013" y="1908175"/>
              <a:ext cx="1476375" cy="157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2060"/>
                  </a:solidFill>
                </a:rPr>
                <a:t>Netviewer for video conferencing,</a:t>
              </a:r>
            </a:p>
            <a:p>
              <a:r>
                <a:rPr lang="en-US" sz="1600">
                  <a:solidFill>
                    <a:srgbClr val="002060"/>
                  </a:solidFill>
                </a:rPr>
                <a:t>whiteboard,</a:t>
              </a:r>
              <a:br>
                <a:rPr lang="en-US" sz="1600">
                  <a:solidFill>
                    <a:srgbClr val="002060"/>
                  </a:solidFill>
                </a:rPr>
              </a:br>
              <a:r>
                <a:rPr lang="en-US" sz="1600">
                  <a:solidFill>
                    <a:srgbClr val="002060"/>
                  </a:solidFill>
                </a:rPr>
                <a:t>desktop sharing</a:t>
              </a:r>
            </a:p>
          </p:txBody>
        </p:sp>
      </p:grpSp>
      <p:pic>
        <p:nvPicPr>
          <p:cNvPr id="32" name="Picture 19" descr="C:\Documents and Settings\knagi\Desktop\j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6013" y="4225925"/>
            <a:ext cx="158273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271463" y="2779859"/>
            <a:ext cx="2557462" cy="2968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  <p:sp>
        <p:nvSpPr>
          <p:cNvPr id="24579" name="Title 92"/>
          <p:cNvSpPr>
            <a:spLocks noGrp="1"/>
          </p:cNvSpPr>
          <p:nvPr>
            <p:ph type="title"/>
          </p:nvPr>
        </p:nvSpPr>
        <p:spPr>
          <a:xfrm>
            <a:off x="0" y="130631"/>
            <a:ext cx="10175875" cy="647700"/>
          </a:xfrm>
        </p:spPr>
        <p:txBody>
          <a:bodyPr/>
          <a:lstStyle/>
          <a:p>
            <a:r>
              <a:rPr lang="en-US" dirty="0" err="1" smtClean="0"/>
              <a:t>Werkzeuge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 smtClean="0"/>
              <a:t>Projektplanung</a:t>
            </a:r>
            <a:r>
              <a:rPr lang="en-US" dirty="0" smtClean="0"/>
              <a:t> und -</a:t>
            </a:r>
            <a:r>
              <a:rPr lang="en-US" dirty="0" err="1" smtClean="0"/>
              <a:t>steuerung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921326" y="1023497"/>
            <a:ext cx="7917250" cy="5238750"/>
          </a:xfrm>
          <a:noFill/>
        </p:spPr>
        <p:txBody>
          <a:bodyPr/>
          <a:lstStyle/>
          <a:p>
            <a:pPr>
              <a:defRPr/>
            </a:pPr>
            <a:r>
              <a:rPr lang="en-US" sz="2000" dirty="0" smtClean="0"/>
              <a:t>JIRA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Datentopf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die agile und </a:t>
            </a:r>
            <a:r>
              <a:rPr lang="en-US" sz="2000" dirty="0" err="1" smtClean="0"/>
              <a:t>gleichzeitig</a:t>
            </a:r>
            <a:r>
              <a:rPr lang="en-US" sz="2000" dirty="0" smtClean="0"/>
              <a:t> V-</a:t>
            </a:r>
            <a:r>
              <a:rPr lang="en-US" sz="2000" dirty="0" err="1" smtClean="0"/>
              <a:t>Modell</a:t>
            </a:r>
            <a:r>
              <a:rPr lang="en-US" sz="2000" dirty="0" smtClean="0"/>
              <a:t> </a:t>
            </a:r>
            <a:r>
              <a:rPr lang="en-US" sz="2000" dirty="0" smtClean="0"/>
              <a:t>XT </a:t>
            </a:r>
            <a:r>
              <a:rPr lang="en-US" sz="2000" dirty="0" err="1" smtClean="0"/>
              <a:t>Sichten</a:t>
            </a:r>
            <a:endParaRPr lang="en-US" sz="2000" dirty="0" smtClean="0"/>
          </a:p>
          <a:p>
            <a:pPr>
              <a:defRPr/>
            </a:pPr>
            <a:r>
              <a:rPr lang="en-US" sz="2000" dirty="0" err="1" smtClean="0"/>
              <a:t>Wir</a:t>
            </a:r>
            <a:r>
              <a:rPr lang="en-US" sz="2000" dirty="0" smtClean="0"/>
              <a:t> </a:t>
            </a:r>
            <a:r>
              <a:rPr lang="en-US" sz="2000" dirty="0" err="1" smtClean="0"/>
              <a:t>nutzen</a:t>
            </a:r>
            <a:r>
              <a:rPr lang="en-US" sz="2000" dirty="0" smtClean="0"/>
              <a:t> JIRA </a:t>
            </a:r>
            <a:r>
              <a:rPr lang="en-US" sz="2000" dirty="0" err="1" smtClean="0"/>
              <a:t>extensiv</a:t>
            </a:r>
            <a:r>
              <a:rPr lang="en-US" sz="2000" dirty="0" smtClean="0"/>
              <a:t> </a:t>
            </a:r>
            <a:r>
              <a:rPr lang="en-US" sz="2000" dirty="0" err="1" smtClean="0"/>
              <a:t>als</a:t>
            </a:r>
            <a:r>
              <a:rPr lang="en-US" sz="2000" dirty="0" smtClean="0"/>
              <a:t>:</a:t>
            </a:r>
          </a:p>
          <a:p>
            <a:pPr marL="842963" lvl="2" indent="-442913">
              <a:lnSpc>
                <a:spcPct val="95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800" dirty="0" smtClean="0">
                <a:ea typeface="+mn-ea"/>
                <a:cs typeface="+mn-cs"/>
              </a:rPr>
              <a:t>Issue- und </a:t>
            </a:r>
            <a:r>
              <a:rPr lang="en-US" sz="1800" dirty="0" err="1" smtClean="0">
                <a:ea typeface="+mn-ea"/>
                <a:cs typeface="+mn-cs"/>
              </a:rPr>
              <a:t>Bugtracking</a:t>
            </a:r>
            <a:r>
              <a:rPr lang="en-US" sz="1800" dirty="0" smtClean="0">
                <a:ea typeface="+mn-ea"/>
                <a:cs typeface="+mn-cs"/>
              </a:rPr>
              <a:t> System</a:t>
            </a:r>
          </a:p>
          <a:p>
            <a:pPr marL="842963" lvl="2" indent="-442913">
              <a:lnSpc>
                <a:spcPct val="95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800" dirty="0" err="1" smtClean="0">
                <a:ea typeface="+mn-ea"/>
                <a:cs typeface="+mn-cs"/>
              </a:rPr>
              <a:t>Sprintplanungs</a:t>
            </a:r>
            <a:r>
              <a:rPr lang="en-US" sz="1800" dirty="0" smtClean="0">
                <a:ea typeface="+mn-ea"/>
                <a:cs typeface="+mn-cs"/>
              </a:rPr>
              <a:t>-Tool</a:t>
            </a:r>
          </a:p>
          <a:p>
            <a:pPr marL="842963" lvl="2" indent="-442913">
              <a:lnSpc>
                <a:spcPct val="95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800" dirty="0" smtClean="0">
                <a:ea typeface="+mn-ea"/>
                <a:cs typeface="+mn-cs"/>
              </a:rPr>
              <a:t>Tool </a:t>
            </a:r>
            <a:r>
              <a:rPr lang="en-US" sz="1800" dirty="0" err="1" smtClean="0">
                <a:ea typeface="+mn-ea"/>
                <a:cs typeface="+mn-cs"/>
              </a:rPr>
              <a:t>für</a:t>
            </a:r>
            <a:r>
              <a:rPr lang="en-US" sz="1800" dirty="0" smtClean="0">
                <a:ea typeface="+mn-ea"/>
                <a:cs typeface="+mn-cs"/>
              </a:rPr>
              <a:t> Backlog-Management</a:t>
            </a:r>
          </a:p>
          <a:p>
            <a:pPr marL="842963" lvl="2" indent="-442913">
              <a:lnSpc>
                <a:spcPct val="95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800" dirty="0" err="1" smtClean="0">
                <a:ea typeface="+mn-ea"/>
                <a:cs typeface="+mn-cs"/>
              </a:rPr>
              <a:t>Kommunikation</a:t>
            </a:r>
            <a:r>
              <a:rPr lang="en-US" sz="1800" dirty="0" smtClean="0">
                <a:ea typeface="+mn-ea"/>
                <a:cs typeface="+mn-cs"/>
              </a:rPr>
              <a:t> von </a:t>
            </a:r>
            <a:r>
              <a:rPr lang="en-US" sz="1800" dirty="0" err="1" smtClean="0">
                <a:ea typeface="+mn-ea"/>
                <a:cs typeface="+mn-cs"/>
              </a:rPr>
              <a:t>Schätzungen</a:t>
            </a:r>
            <a:r>
              <a:rPr lang="en-US" sz="1800" dirty="0" smtClean="0">
                <a:ea typeface="+mn-ea"/>
                <a:cs typeface="+mn-cs"/>
              </a:rPr>
              <a:t> und </a:t>
            </a:r>
            <a:r>
              <a:rPr lang="en-US" sz="1800" dirty="0" err="1" smtClean="0">
                <a:ea typeface="+mn-ea"/>
                <a:cs typeface="+mn-cs"/>
              </a:rPr>
              <a:t>der</a:t>
            </a:r>
            <a:r>
              <a:rPr lang="en-US" sz="1800" dirty="0" smtClean="0">
                <a:ea typeface="+mn-ea"/>
                <a:cs typeface="+mn-cs"/>
              </a:rPr>
              <a:t> </a:t>
            </a:r>
            <a:r>
              <a:rPr lang="en-US" sz="1800" dirty="0" err="1" smtClean="0">
                <a:ea typeface="+mn-ea"/>
                <a:cs typeface="+mn-cs"/>
              </a:rPr>
              <a:t>verbleibenden</a:t>
            </a:r>
            <a:r>
              <a:rPr lang="en-US" sz="1800" dirty="0" smtClean="0">
                <a:ea typeface="+mn-ea"/>
                <a:cs typeface="+mn-cs"/>
              </a:rPr>
              <a:t> </a:t>
            </a:r>
            <a:r>
              <a:rPr lang="en-US" sz="1800" dirty="0" err="1" smtClean="0">
                <a:ea typeface="+mn-ea"/>
                <a:cs typeface="+mn-cs"/>
              </a:rPr>
              <a:t>Arbeit</a:t>
            </a:r>
            <a:endParaRPr lang="en-US" sz="1800" dirty="0" smtClean="0">
              <a:ea typeface="+mn-ea"/>
              <a:cs typeface="+mn-cs"/>
            </a:endParaRPr>
          </a:p>
          <a:p>
            <a:pPr marL="842963" lvl="2" indent="-442913">
              <a:lnSpc>
                <a:spcPct val="95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800" dirty="0" err="1" smtClean="0">
                <a:ea typeface="+mn-ea"/>
                <a:cs typeface="+mn-cs"/>
              </a:rPr>
              <a:t>Überwachungstool</a:t>
            </a:r>
            <a:r>
              <a:rPr lang="en-US" sz="1800" dirty="0" smtClean="0">
                <a:ea typeface="+mn-ea"/>
                <a:cs typeface="+mn-cs"/>
              </a:rPr>
              <a:t> </a:t>
            </a:r>
            <a:r>
              <a:rPr lang="en-US" sz="1800" dirty="0" err="1" smtClean="0">
                <a:ea typeface="+mn-ea"/>
                <a:cs typeface="+mn-cs"/>
              </a:rPr>
              <a:t>für</a:t>
            </a:r>
            <a:r>
              <a:rPr lang="en-US" sz="1800" dirty="0" smtClean="0">
                <a:ea typeface="+mn-ea"/>
                <a:cs typeface="+mn-cs"/>
              </a:rPr>
              <a:t> den </a:t>
            </a:r>
            <a:r>
              <a:rPr lang="en-US" sz="1800" dirty="0" err="1" smtClean="0">
                <a:ea typeface="+mn-ea"/>
                <a:cs typeface="+mn-cs"/>
              </a:rPr>
              <a:t>laufenden</a:t>
            </a:r>
            <a:r>
              <a:rPr lang="en-US" sz="1800" dirty="0" smtClean="0">
                <a:ea typeface="+mn-ea"/>
                <a:cs typeface="+mn-cs"/>
              </a:rPr>
              <a:t> Sprint</a:t>
            </a:r>
          </a:p>
          <a:p>
            <a:pPr marL="842963" lvl="2" indent="-442913">
              <a:lnSpc>
                <a:spcPct val="95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800" dirty="0" err="1" smtClean="0">
                <a:ea typeface="+mn-ea"/>
                <a:cs typeface="+mn-cs"/>
              </a:rPr>
              <a:t>Generierung</a:t>
            </a:r>
            <a:r>
              <a:rPr lang="en-US" sz="1800" dirty="0" smtClean="0">
                <a:ea typeface="+mn-ea"/>
                <a:cs typeface="+mn-cs"/>
              </a:rPr>
              <a:t> von </a:t>
            </a:r>
            <a:r>
              <a:rPr lang="en-US" sz="1800" dirty="0" err="1" smtClean="0">
                <a:ea typeface="+mn-ea"/>
                <a:cs typeface="+mn-cs"/>
              </a:rPr>
              <a:t>Burndown</a:t>
            </a:r>
            <a:r>
              <a:rPr lang="en-US" sz="1800" dirty="0" smtClean="0">
                <a:ea typeface="+mn-ea"/>
                <a:cs typeface="+mn-cs"/>
              </a:rPr>
              <a:t>-Charts</a:t>
            </a:r>
          </a:p>
          <a:p>
            <a:pPr marL="842963" lvl="2" indent="-442913">
              <a:lnSpc>
                <a:spcPct val="95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800" dirty="0" err="1" smtClean="0">
                <a:ea typeface="+mn-ea"/>
                <a:cs typeface="+mn-cs"/>
              </a:rPr>
              <a:t>Grundlage</a:t>
            </a:r>
            <a:r>
              <a:rPr lang="en-US" sz="1800" dirty="0" smtClean="0">
                <a:ea typeface="+mn-ea"/>
                <a:cs typeface="+mn-cs"/>
              </a:rPr>
              <a:t> </a:t>
            </a:r>
            <a:r>
              <a:rPr lang="en-US" sz="1800" dirty="0" err="1" smtClean="0">
                <a:ea typeface="+mn-ea"/>
                <a:cs typeface="+mn-cs"/>
              </a:rPr>
              <a:t>für</a:t>
            </a:r>
            <a:r>
              <a:rPr lang="en-US" sz="1800" dirty="0" smtClean="0">
                <a:ea typeface="+mn-ea"/>
                <a:cs typeface="+mn-cs"/>
              </a:rPr>
              <a:t> die Review und Preview </a:t>
            </a:r>
            <a:r>
              <a:rPr lang="en-US" sz="1800" dirty="0" err="1" smtClean="0">
                <a:ea typeface="+mn-ea"/>
                <a:cs typeface="+mn-cs"/>
              </a:rPr>
              <a:t>der</a:t>
            </a:r>
            <a:r>
              <a:rPr lang="en-US" sz="1800" dirty="0" smtClean="0">
                <a:ea typeface="+mn-ea"/>
                <a:cs typeface="+mn-cs"/>
              </a:rPr>
              <a:t> </a:t>
            </a:r>
            <a:r>
              <a:rPr lang="en-US" sz="1800" dirty="0" err="1" smtClean="0">
                <a:ea typeface="+mn-ea"/>
                <a:cs typeface="+mn-cs"/>
              </a:rPr>
              <a:t>wöchentlichen</a:t>
            </a:r>
            <a:r>
              <a:rPr lang="en-US" sz="1800" dirty="0" smtClean="0">
                <a:ea typeface="+mn-ea"/>
                <a:cs typeface="+mn-cs"/>
              </a:rPr>
              <a:t> Scrum- Meetings</a:t>
            </a:r>
          </a:p>
          <a:p>
            <a:pPr marL="842963" lvl="2" indent="-442913">
              <a:lnSpc>
                <a:spcPct val="95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800" dirty="0" smtClean="0">
                <a:ea typeface="+mn-ea"/>
                <a:cs typeface="+mn-cs"/>
              </a:rPr>
              <a:t>Link </a:t>
            </a:r>
            <a:r>
              <a:rPr lang="en-US" sz="1800" dirty="0" err="1" smtClean="0">
                <a:ea typeface="+mn-ea"/>
                <a:cs typeface="+mn-cs"/>
              </a:rPr>
              <a:t>zwischen</a:t>
            </a:r>
            <a:r>
              <a:rPr lang="en-US" sz="1800" dirty="0" smtClean="0">
                <a:ea typeface="+mn-ea"/>
                <a:cs typeface="+mn-cs"/>
              </a:rPr>
              <a:t> Issues und Subversion Commits</a:t>
            </a:r>
          </a:p>
          <a:p>
            <a:pPr>
              <a:defRPr/>
            </a:pPr>
            <a:r>
              <a:rPr lang="en-US" sz="2000" dirty="0" err="1" smtClean="0"/>
              <a:t>Ergebnisse</a:t>
            </a:r>
            <a:r>
              <a:rPr lang="en-US" sz="2000" dirty="0" smtClean="0"/>
              <a:t> </a:t>
            </a:r>
            <a:r>
              <a:rPr lang="en-US" sz="2000" dirty="0" err="1" smtClean="0"/>
              <a:t>unserer</a:t>
            </a:r>
            <a:r>
              <a:rPr lang="en-US" sz="2000" dirty="0" smtClean="0"/>
              <a:t> Software KPIs </a:t>
            </a:r>
            <a:r>
              <a:rPr lang="en-US" sz="2000" dirty="0" err="1" smtClean="0"/>
              <a:t>werden</a:t>
            </a:r>
            <a:r>
              <a:rPr lang="en-US" sz="2000" dirty="0" smtClean="0"/>
              <a:t> </a:t>
            </a:r>
            <a:r>
              <a:rPr lang="en-US" sz="2000" dirty="0" err="1" smtClean="0"/>
              <a:t>automatisch</a:t>
            </a:r>
            <a:r>
              <a:rPr lang="en-US" sz="2000" dirty="0" smtClean="0"/>
              <a:t> </a:t>
            </a:r>
            <a:r>
              <a:rPr lang="en-US" sz="2000" dirty="0" err="1" smtClean="0"/>
              <a:t>durch</a:t>
            </a:r>
            <a:r>
              <a:rPr lang="en-US" sz="2000" dirty="0" smtClean="0"/>
              <a:t> Confluence in </a:t>
            </a:r>
            <a:r>
              <a:rPr lang="en-US" sz="2000" dirty="0" err="1" smtClean="0"/>
              <a:t>unserem</a:t>
            </a:r>
            <a:r>
              <a:rPr lang="en-US" sz="2000" dirty="0" smtClean="0"/>
              <a:t> Intranet </a:t>
            </a:r>
            <a:r>
              <a:rPr lang="en-US" sz="2000" dirty="0" err="1" smtClean="0"/>
              <a:t>veröffentlicht</a:t>
            </a:r>
            <a:endParaRPr lang="en-US" dirty="0" smtClean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519336" y="1517597"/>
            <a:ext cx="1800855" cy="1180890"/>
            <a:chOff x="7837714" y="1846615"/>
            <a:chExt cx="2107767" cy="1402871"/>
          </a:xfrm>
        </p:grpSpPr>
        <p:pic>
          <p:nvPicPr>
            <p:cNvPr id="1537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37714" y="1846615"/>
              <a:ext cx="1753589" cy="1402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4" descr="C:\Documents and Settings\knagi\Desktop\jira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73956" y="2350325"/>
              <a:ext cx="7715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346398" y="5687141"/>
            <a:ext cx="2046897" cy="973977"/>
            <a:chOff x="506433" y="4607626"/>
            <a:chExt cx="2774569" cy="1401287"/>
          </a:xfrm>
        </p:grpSpPr>
        <p:pic>
          <p:nvPicPr>
            <p:cNvPr id="15370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96588" y="4607626"/>
              <a:ext cx="2084414" cy="140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6" descr="C:\Documents and Settings\knagi\Desktop\confluenc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6433" y="5461639"/>
              <a:ext cx="14573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92"/>
          <p:cNvSpPr>
            <a:spLocks noGrp="1"/>
          </p:cNvSpPr>
          <p:nvPr>
            <p:ph type="title"/>
          </p:nvPr>
        </p:nvSpPr>
        <p:spPr>
          <a:xfrm>
            <a:off x="0" y="130631"/>
            <a:ext cx="10175875" cy="647700"/>
          </a:xfrm>
        </p:spPr>
        <p:txBody>
          <a:bodyPr/>
          <a:lstStyle/>
          <a:p>
            <a:r>
              <a:rPr lang="de-DE" dirty="0" smtClean="0"/>
              <a:t>Projektkalkulation und Sales </a:t>
            </a:r>
            <a:r>
              <a:rPr lang="de-DE" dirty="0" err="1" smtClean="0"/>
              <a:t>Commitment</a:t>
            </a:r>
            <a:endParaRPr lang="en-US" dirty="0" smtClean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271463" y="3194067"/>
            <a:ext cx="2557462" cy="2968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58836" y="866898"/>
            <a:ext cx="7486939" cy="5229101"/>
          </a:xfrm>
        </p:spPr>
        <p:txBody>
          <a:bodyPr/>
          <a:lstStyle/>
          <a:p>
            <a:r>
              <a:rPr lang="de-DE" dirty="0" smtClean="0"/>
              <a:t>Projektkalkulation-Sheet gemäß RFP</a:t>
            </a:r>
          </a:p>
          <a:p>
            <a:pPr lvl="1"/>
            <a:r>
              <a:rPr lang="de-DE" dirty="0" smtClean="0"/>
              <a:t>Vorgehensweise: 3 </a:t>
            </a:r>
            <a:r>
              <a:rPr lang="de-DE" dirty="0" err="1" smtClean="0"/>
              <a:t>points</a:t>
            </a:r>
            <a:r>
              <a:rPr lang="de-DE" dirty="0" smtClean="0"/>
              <a:t> </a:t>
            </a:r>
            <a:r>
              <a:rPr lang="de-DE" dirty="0" err="1" smtClean="0"/>
              <a:t>estimates</a:t>
            </a:r>
            <a:r>
              <a:rPr lang="de-DE" dirty="0" smtClean="0"/>
              <a:t>, </a:t>
            </a:r>
            <a:r>
              <a:rPr lang="de-DE" dirty="0" err="1" smtClean="0"/>
              <a:t>etc</a:t>
            </a:r>
            <a:r>
              <a:rPr lang="de-DE" dirty="0" smtClean="0"/>
              <a:t>, …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146961" y="2231471"/>
            <a:ext cx="7314111" cy="3185638"/>
            <a:chOff x="472827" y="2038350"/>
            <a:chExt cx="10472986" cy="45339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827" y="2038350"/>
              <a:ext cx="4746874" cy="4074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9536" y="2938463"/>
              <a:ext cx="6746277" cy="2243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6657975" y="5381625"/>
              <a:ext cx="1047750" cy="990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6496050" y="5524500"/>
              <a:ext cx="1085850" cy="66675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>
              <a:off x="3486150" y="6210300"/>
              <a:ext cx="914400" cy="32385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>
              <a:off x="3314700" y="6210300"/>
              <a:ext cx="1143000" cy="36195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6443935" y="4028535"/>
              <a:ext cx="552089" cy="690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441067" y="4594983"/>
              <a:ext cx="552089" cy="690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420947" y="5075171"/>
              <a:ext cx="552089" cy="690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9532189" y="5055043"/>
              <a:ext cx="379579" cy="517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520695" y="4137819"/>
              <a:ext cx="379579" cy="517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9526453" y="4048691"/>
              <a:ext cx="379579" cy="517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0041147" y="4132083"/>
              <a:ext cx="336447" cy="603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0046905" y="4042955"/>
              <a:ext cx="336447" cy="603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0046898" y="4577781"/>
              <a:ext cx="336447" cy="603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046898" y="5069487"/>
              <a:ext cx="336447" cy="603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64280" y="5340490"/>
            <a:ext cx="4335076" cy="984810"/>
            <a:chOff x="476639" y="1785736"/>
            <a:chExt cx="9388417" cy="2143125"/>
          </a:xfrm>
        </p:grpSpPr>
        <p:pic>
          <p:nvPicPr>
            <p:cNvPr id="28" name="Picture 2" descr="C:\Users\knagi.POET-EGYPT\Desktop\image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6639" y="1876223"/>
              <a:ext cx="2324100" cy="1962150"/>
            </a:xfrm>
            <a:prstGeom prst="rect">
              <a:avLst/>
            </a:prstGeom>
            <a:noFill/>
          </p:spPr>
        </p:pic>
        <p:pic>
          <p:nvPicPr>
            <p:cNvPr id="29" name="Picture 3" descr="C:\Users\knagi.POET-EGYPT\Desktop\untitle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18323" y="1942898"/>
              <a:ext cx="2495550" cy="1828800"/>
            </a:xfrm>
            <a:prstGeom prst="rect">
              <a:avLst/>
            </a:prstGeom>
            <a:noFill/>
          </p:spPr>
        </p:pic>
        <p:pic>
          <p:nvPicPr>
            <p:cNvPr id="30" name="Picture 4" descr="C:\Users\knagi.POET-EGYPT\Desktop\sekt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31456" y="1785736"/>
              <a:ext cx="2133600" cy="2143125"/>
            </a:xfrm>
            <a:prstGeom prst="rect">
              <a:avLst/>
            </a:prstGeom>
            <a:noFill/>
          </p:spPr>
        </p:pic>
        <p:sp>
          <p:nvSpPr>
            <p:cNvPr id="31" name="Rectangle 30"/>
            <p:cNvSpPr/>
            <p:nvPr/>
          </p:nvSpPr>
          <p:spPr>
            <a:xfrm>
              <a:off x="2952331" y="2400098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200" dirty="0" smtClean="0">
                  <a:solidFill>
                    <a:srgbClr val="002060"/>
                  </a:solidFill>
                </a:rPr>
                <a:t>+</a:t>
              </a:r>
              <a:endParaRPr lang="en-US" sz="7200" dirty="0">
                <a:solidFill>
                  <a:srgbClr val="00206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665465" y="2400098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200" dirty="0" smtClean="0">
                  <a:solidFill>
                    <a:srgbClr val="002060"/>
                  </a:solidFill>
                </a:rPr>
                <a:t>=</a:t>
              </a:r>
              <a:endParaRPr lang="en-US" sz="7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3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92"/>
          <p:cNvSpPr>
            <a:spLocks noGrp="1"/>
          </p:cNvSpPr>
          <p:nvPr>
            <p:ph type="title"/>
          </p:nvPr>
        </p:nvSpPr>
        <p:spPr>
          <a:xfrm>
            <a:off x="0" y="130631"/>
            <a:ext cx="10175875" cy="647700"/>
          </a:xfrm>
        </p:spPr>
        <p:txBody>
          <a:bodyPr/>
          <a:lstStyle/>
          <a:p>
            <a:r>
              <a:rPr lang="de-DE" dirty="0" smtClean="0"/>
              <a:t>Projektkalkulation und Sales </a:t>
            </a:r>
            <a:r>
              <a:rPr lang="de-DE" dirty="0" err="1" smtClean="0"/>
              <a:t>Commitment</a:t>
            </a:r>
            <a:endParaRPr lang="en-US" dirty="0" smtClean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271463" y="3194067"/>
            <a:ext cx="2557462" cy="2968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3158836" y="866898"/>
            <a:ext cx="7486939" cy="5229101"/>
          </a:xfrm>
        </p:spPr>
        <p:txBody>
          <a:bodyPr/>
          <a:lstStyle/>
          <a:p>
            <a:r>
              <a:rPr lang="de-DE" dirty="0" smtClean="0"/>
              <a:t>Jedes RFP Punkt wird ins JIRA als Major ER gelistet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860646" y="1728133"/>
            <a:ext cx="7449424" cy="4622334"/>
            <a:chOff x="2860646" y="1728133"/>
            <a:chExt cx="7449424" cy="4622334"/>
          </a:xfrm>
        </p:grpSpPr>
        <p:pic>
          <p:nvPicPr>
            <p:cNvPr id="1228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r="34974" b="28269"/>
            <a:stretch>
              <a:fillRect/>
            </a:stretch>
          </p:blipFill>
          <p:spPr bwMode="auto">
            <a:xfrm>
              <a:off x="2860646" y="1728133"/>
              <a:ext cx="7449424" cy="4622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3791824" y="3288483"/>
              <a:ext cx="411060" cy="4278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23420" y="3825381"/>
              <a:ext cx="838899" cy="67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623420" y="4070060"/>
              <a:ext cx="838899" cy="67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23420" y="4297961"/>
              <a:ext cx="838899" cy="67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23420" y="4482519"/>
              <a:ext cx="838899" cy="67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623420" y="4717411"/>
              <a:ext cx="838899" cy="67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23420" y="5094916"/>
              <a:ext cx="838899" cy="67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23420" y="5296252"/>
              <a:ext cx="838899" cy="67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23420" y="5505977"/>
              <a:ext cx="838899" cy="67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623420" y="5740869"/>
              <a:ext cx="838899" cy="67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23420" y="5950594"/>
              <a:ext cx="838899" cy="67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623420" y="6160319"/>
              <a:ext cx="838899" cy="67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4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118995" y="1367406"/>
            <a:ext cx="3172128" cy="5050172"/>
            <a:chOff x="4118995" y="1367406"/>
            <a:chExt cx="3172128" cy="5050172"/>
          </a:xfrm>
        </p:grpSpPr>
        <p:cxnSp>
          <p:nvCxnSpPr>
            <p:cNvPr id="33" name="Straight Arrow Connector 32"/>
            <p:cNvCxnSpPr>
              <a:stCxn id="39" idx="2"/>
            </p:cNvCxnSpPr>
            <p:nvPr/>
          </p:nvCxnSpPr>
          <p:spPr>
            <a:xfrm>
              <a:off x="4554371" y="1829071"/>
              <a:ext cx="369970" cy="192919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41" idx="2"/>
            </p:cNvCxnSpPr>
            <p:nvPr/>
          </p:nvCxnSpPr>
          <p:spPr>
            <a:xfrm flipH="1">
              <a:off x="5353584" y="2468033"/>
              <a:ext cx="1006515" cy="132518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118995" y="1367406"/>
              <a:ext cx="870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Agile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29075" y="2006368"/>
              <a:ext cx="1862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V-Modell XT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83728" y="3649211"/>
              <a:ext cx="595619" cy="27683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Kickoff</a:t>
            </a:r>
            <a:r>
              <a:rPr lang="de-DE" dirty="0" smtClean="0"/>
              <a:t> Workshop mit Team vor Ort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277589" y="843149"/>
            <a:ext cx="756098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Story Boards auf dem </a:t>
            </a:r>
            <a:r>
              <a:rPr lang="de-DE" sz="2000" dirty="0" err="1" smtClean="0">
                <a:solidFill>
                  <a:srgbClr val="002168"/>
                </a:solidFill>
                <a:latin typeface="+mn-lt"/>
                <a:cs typeface="+mn-cs"/>
              </a:rPr>
              <a:t>pflivhtenheft</a:t>
            </a: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, RFP, etc. </a:t>
            </a:r>
            <a:r>
              <a:rPr lang="de-DE" sz="2000" smtClean="0">
                <a:solidFill>
                  <a:srgbClr val="002168"/>
                </a:solidFill>
                <a:latin typeface="+mn-lt"/>
                <a:cs typeface="+mn-cs"/>
              </a:rPr>
              <a:t>ins </a:t>
            </a:r>
            <a:r>
              <a:rPr lang="de-DE" sz="2000" dirty="0" err="1" smtClean="0">
                <a:solidFill>
                  <a:srgbClr val="002168"/>
                </a:solidFill>
                <a:latin typeface="+mn-lt"/>
                <a:cs typeface="+mn-cs"/>
              </a:rPr>
              <a:t>Confluence</a:t>
            </a:r>
            <a:endParaRPr lang="de-DE" sz="2000" dirty="0" smtClean="0">
              <a:solidFill>
                <a:srgbClr val="002168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1. Breakdown in </a:t>
            </a:r>
            <a:r>
              <a:rPr lang="de-DE" sz="2000" dirty="0" err="1" smtClean="0">
                <a:solidFill>
                  <a:srgbClr val="002168"/>
                </a:solidFill>
                <a:latin typeface="+mn-lt"/>
                <a:cs typeface="+mn-cs"/>
              </a:rPr>
              <a:t>Enhancement</a:t>
            </a: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 und Generierung von </a:t>
            </a:r>
            <a:r>
              <a:rPr lang="de-DE" sz="2000" dirty="0" err="1" smtClean="0">
                <a:solidFill>
                  <a:srgbClr val="002168"/>
                </a:solidFill>
                <a:latin typeface="+mn-lt"/>
                <a:cs typeface="+mn-cs"/>
              </a:rPr>
              <a:t>Backlogs</a:t>
            </a:r>
            <a:endParaRPr lang="de-DE" sz="2000" dirty="0" smtClean="0">
              <a:solidFill>
                <a:srgbClr val="002168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r>
              <a:rPr lang="de-DE" sz="2000" dirty="0" err="1" smtClean="0">
                <a:solidFill>
                  <a:srgbClr val="002168"/>
                </a:solidFill>
                <a:latin typeface="+mn-lt"/>
                <a:cs typeface="+mn-cs"/>
              </a:rPr>
              <a:t>Estimates</a:t>
            </a: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 vom Entwicklungsteams</a:t>
            </a:r>
          </a:p>
          <a:p>
            <a:pPr marL="800100" lvl="1" indent="-342900">
              <a:spcBef>
                <a:spcPct val="20000"/>
              </a:spcBef>
              <a:buBlip>
                <a:blip r:embed="rId2"/>
              </a:buBlip>
            </a:pP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Gemäß </a:t>
            </a:r>
            <a:r>
              <a:rPr lang="de-DE" sz="2000" dirty="0" err="1" smtClean="0">
                <a:solidFill>
                  <a:srgbClr val="002168"/>
                </a:solidFill>
                <a:latin typeface="+mn-lt"/>
                <a:cs typeface="+mn-cs"/>
              </a:rPr>
              <a:t>Scruming</a:t>
            </a:r>
            <a:endParaRPr lang="de-DE" sz="2000" dirty="0" smtClean="0">
              <a:solidFill>
                <a:srgbClr val="002168"/>
              </a:solidFill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Blip>
                <a:blip r:embed="rId2"/>
              </a:buBlip>
            </a:pP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RFP </a:t>
            </a:r>
            <a:r>
              <a:rPr lang="de-DE" sz="2000" dirty="0" err="1" smtClean="0">
                <a:solidFill>
                  <a:srgbClr val="002168"/>
                </a:solidFill>
                <a:latin typeface="+mn-lt"/>
                <a:cs typeface="+mn-cs"/>
              </a:rPr>
              <a:t>estimates</a:t>
            </a: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 werden ausgeblendet</a:t>
            </a:r>
          </a:p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r>
              <a:rPr lang="de-DE" sz="2000" dirty="0" err="1" smtClean="0">
                <a:solidFill>
                  <a:srgbClr val="002168"/>
                </a:solidFill>
                <a:latin typeface="+mn-lt"/>
                <a:cs typeface="+mn-cs"/>
              </a:rPr>
              <a:t>Commitment</a:t>
            </a: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 von Entwicklungsteam zu den </a:t>
            </a:r>
            <a:r>
              <a:rPr lang="de-DE" sz="2000" dirty="0" err="1" smtClean="0">
                <a:solidFill>
                  <a:srgbClr val="002168"/>
                </a:solidFill>
                <a:latin typeface="+mn-lt"/>
                <a:cs typeface="+mn-cs"/>
              </a:rPr>
              <a:t>Estimates</a:t>
            </a:r>
            <a:endParaRPr lang="de-DE" sz="2000" dirty="0" smtClean="0">
              <a:solidFill>
                <a:srgbClr val="002168"/>
              </a:solidFill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Blip>
                <a:blip r:embed="rId2"/>
              </a:buBlip>
            </a:pP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Bereinigung der Deltas zwischen RFP-</a:t>
            </a:r>
            <a:r>
              <a:rPr lang="de-DE" sz="2000" dirty="0" err="1" smtClean="0">
                <a:solidFill>
                  <a:srgbClr val="002168"/>
                </a:solidFill>
                <a:latin typeface="+mn-lt"/>
                <a:cs typeface="+mn-cs"/>
              </a:rPr>
              <a:t>estimates</a:t>
            </a: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 und </a:t>
            </a:r>
            <a:r>
              <a:rPr lang="de-DE" sz="2000" dirty="0" err="1" smtClean="0">
                <a:solidFill>
                  <a:srgbClr val="002168"/>
                </a:solidFill>
                <a:latin typeface="+mn-lt"/>
                <a:cs typeface="+mn-cs"/>
              </a:rPr>
              <a:t>Entwicklerestimates</a:t>
            </a:r>
            <a:endParaRPr lang="de-DE" sz="2000" dirty="0" smtClean="0">
              <a:solidFill>
                <a:srgbClr val="002168"/>
              </a:solidFill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Blip>
                <a:blip r:embed="rId2"/>
              </a:buBlip>
            </a:pP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Identifikation von Chancen und Risiken</a:t>
            </a:r>
          </a:p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Sprintplanung in </a:t>
            </a:r>
            <a:r>
              <a:rPr lang="de-DE" sz="2000" dirty="0" err="1" smtClean="0">
                <a:solidFill>
                  <a:srgbClr val="002168"/>
                </a:solidFill>
                <a:latin typeface="+mn-lt"/>
                <a:cs typeface="+mn-cs"/>
              </a:rPr>
              <a:t>Jira</a:t>
            </a:r>
            <a:endParaRPr lang="de-DE" sz="2000" dirty="0" smtClean="0">
              <a:solidFill>
                <a:srgbClr val="002168"/>
              </a:solidFill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Blip>
                <a:blip r:embed="rId2"/>
              </a:buBlip>
            </a:pPr>
            <a:r>
              <a:rPr lang="de-DE" sz="2000" dirty="0" err="1" smtClean="0">
                <a:solidFill>
                  <a:srgbClr val="002168"/>
                </a:solidFill>
                <a:latin typeface="+mn-lt"/>
                <a:cs typeface="+mn-cs"/>
              </a:rPr>
              <a:t>Zumind</a:t>
            </a: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. die ersten 2, …</a:t>
            </a:r>
          </a:p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1. </a:t>
            </a:r>
            <a:r>
              <a:rPr lang="de-DE" sz="2000" dirty="0" err="1" smtClean="0">
                <a:solidFill>
                  <a:srgbClr val="002168"/>
                </a:solidFill>
                <a:latin typeface="+mn-lt"/>
                <a:cs typeface="+mn-cs"/>
              </a:rPr>
              <a:t>Commitment</a:t>
            </a: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 zu den </a:t>
            </a:r>
            <a:r>
              <a:rPr lang="de-DE" sz="2000" dirty="0" err="1" smtClean="0">
                <a:solidFill>
                  <a:srgbClr val="002168"/>
                </a:solidFill>
                <a:latin typeface="+mn-lt"/>
                <a:cs typeface="+mn-cs"/>
              </a:rPr>
              <a:t>Milestoneterminen</a:t>
            </a:r>
            <a:endParaRPr lang="de-DE" sz="2000" dirty="0" smtClean="0">
              <a:solidFill>
                <a:srgbClr val="002168"/>
              </a:solidFill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Blip>
                <a:blip r:embed="rId2"/>
              </a:buBlip>
            </a:pPr>
            <a:endParaRPr lang="de-DE" sz="2000" dirty="0" smtClean="0">
              <a:solidFill>
                <a:srgbClr val="002168"/>
              </a:solidFill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Blip>
                <a:blip r:embed="rId2"/>
              </a:buBlip>
            </a:pPr>
            <a:endParaRPr lang="en-US" sz="2000" dirty="0" smtClean="0">
              <a:solidFill>
                <a:srgbClr val="002168"/>
              </a:solidFill>
              <a:latin typeface="+mn-lt"/>
              <a:cs typeface="+mn-cs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697968" y="5570290"/>
            <a:ext cx="1949371" cy="1009266"/>
            <a:chOff x="7837714" y="1846615"/>
            <a:chExt cx="2107767" cy="1402871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37714" y="1846615"/>
              <a:ext cx="1753589" cy="1402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" descr="C:\Documents and Settings\knagi\Desktop\jira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73956" y="2350325"/>
              <a:ext cx="7715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ounded Rectangle 13"/>
          <p:cNvSpPr/>
          <p:nvPr/>
        </p:nvSpPr>
        <p:spPr bwMode="auto">
          <a:xfrm>
            <a:off x="271463" y="3193728"/>
            <a:ext cx="2557462" cy="2968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617303" y="5612235"/>
            <a:ext cx="6092179" cy="939567"/>
            <a:chOff x="1617303" y="5612235"/>
            <a:chExt cx="6092179" cy="939567"/>
          </a:xfrm>
        </p:grpSpPr>
        <p:sp>
          <p:nvSpPr>
            <p:cNvPr id="20" name="Rectangle 19"/>
            <p:cNvSpPr/>
            <p:nvPr/>
          </p:nvSpPr>
          <p:spPr>
            <a:xfrm>
              <a:off x="2759978" y="5769680"/>
              <a:ext cx="1015067" cy="6320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800" dirty="0" smtClean="0">
                  <a:solidFill>
                    <a:srgbClr val="002060"/>
                  </a:solidFill>
                </a:rPr>
                <a:t>+ (</a:t>
              </a:r>
              <a:endParaRPr lang="en-US" sz="4800" dirty="0">
                <a:solidFill>
                  <a:srgbClr val="00206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95083" y="5786458"/>
              <a:ext cx="914399" cy="6320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800" dirty="0" smtClean="0">
                  <a:solidFill>
                    <a:srgbClr val="002060"/>
                  </a:solidFill>
                </a:rPr>
                <a:t>) =</a:t>
              </a:r>
              <a:endParaRPr lang="en-US" sz="4800" dirty="0">
                <a:solidFill>
                  <a:srgbClr val="002060"/>
                </a:solidFill>
              </a:endParaRPr>
            </a:p>
          </p:txBody>
        </p:sp>
        <p:pic>
          <p:nvPicPr>
            <p:cNvPr id="25" name="Picture 24" descr="IMG_0065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6550" y="5620623"/>
              <a:ext cx="1366609" cy="930117"/>
            </a:xfrm>
            <a:prstGeom prst="rect">
              <a:avLst/>
            </a:prstGeom>
          </p:spPr>
        </p:pic>
        <p:pic>
          <p:nvPicPr>
            <p:cNvPr id="26" name="Picture 19" descr="C:\Documents and Settings\knagi\Desktop\je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17303" y="5721402"/>
              <a:ext cx="1205480" cy="728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1" descr="800px-Karlsruher_Pyramide.jpg"/>
            <p:cNvPicPr>
              <a:picLocks noChangeAspect="1"/>
            </p:cNvPicPr>
            <p:nvPr/>
          </p:nvPicPr>
          <p:blipFill>
            <a:blip r:embed="rId7" cstate="print"/>
            <a:srcRect l="24199" t="3784" r="16275" b="2400"/>
            <a:stretch>
              <a:fillRect/>
            </a:stretch>
          </p:blipFill>
          <p:spPr bwMode="auto">
            <a:xfrm>
              <a:off x="5738070" y="5612235"/>
              <a:ext cx="1065402" cy="939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29"/>
            <p:cNvSpPr/>
            <p:nvPr/>
          </p:nvSpPr>
          <p:spPr>
            <a:xfrm>
              <a:off x="4908960" y="5771078"/>
              <a:ext cx="1015067" cy="6320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800" dirty="0" smtClean="0">
                  <a:solidFill>
                    <a:srgbClr val="002060"/>
                  </a:solidFill>
                </a:rPr>
                <a:t>||</a:t>
              </a:r>
              <a:endParaRPr lang="en-US" sz="4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7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abouraya.POET-EGYPT\Desktop\ScreenHunter_20.bmp"/>
          <p:cNvPicPr>
            <a:picLocks noChangeAspect="1" noChangeArrowheads="1"/>
          </p:cNvPicPr>
          <p:nvPr/>
        </p:nvPicPr>
        <p:blipFill>
          <a:blip r:embed="rId3" cstate="print"/>
          <a:srcRect l="9054"/>
          <a:stretch>
            <a:fillRect/>
          </a:stretch>
        </p:blipFill>
        <p:spPr bwMode="auto">
          <a:xfrm>
            <a:off x="3587090" y="3869850"/>
            <a:ext cx="4034922" cy="278305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9" name="Title 7"/>
          <p:cNvSpPr>
            <a:spLocks noGrp="1"/>
          </p:cNvSpPr>
          <p:nvPr>
            <p:ph type="title"/>
          </p:nvPr>
        </p:nvSpPr>
        <p:spPr>
          <a:xfrm>
            <a:off x="-1" y="207817"/>
            <a:ext cx="9202723" cy="457200"/>
          </a:xfrm>
        </p:spPr>
        <p:txBody>
          <a:bodyPr/>
          <a:lstStyle/>
          <a:p>
            <a:r>
              <a:rPr lang="de-DE" dirty="0" smtClean="0"/>
              <a:t>Dokumentation der Story Boards in </a:t>
            </a:r>
            <a:r>
              <a:rPr lang="de-DE" dirty="0" err="1" smtClean="0"/>
              <a:t>Confluence</a:t>
            </a:r>
            <a:endParaRPr lang="en-US" dirty="0" smtClean="0"/>
          </a:p>
        </p:txBody>
      </p:sp>
      <p:pic>
        <p:nvPicPr>
          <p:cNvPr id="9219" name="Picture 3" descr="C:\Documents and Settings\aabouraya.POET-EGYPT\Desktop\ScreenHunter_2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1360" y="874331"/>
            <a:ext cx="3548464" cy="22326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7" name="Picture 1" descr="C:\Documents and Settings\aabouraya.POET-EGYPT\Desktop\ScreenHunter_19.bmp"/>
          <p:cNvPicPr>
            <a:picLocks noChangeAspect="1" noChangeArrowheads="1"/>
          </p:cNvPicPr>
          <p:nvPr/>
        </p:nvPicPr>
        <p:blipFill>
          <a:blip r:embed="rId5" cstate="print"/>
          <a:srcRect l="10117"/>
          <a:stretch>
            <a:fillRect/>
          </a:stretch>
        </p:blipFill>
        <p:spPr bwMode="auto">
          <a:xfrm>
            <a:off x="5093401" y="1540959"/>
            <a:ext cx="3853645" cy="270943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C:\Documents and Settings\aabouraya.POET-EGYPT\Desktop\ScreenHunter_22.bmp"/>
          <p:cNvPicPr>
            <a:picLocks noChangeAspect="1" noChangeArrowheads="1"/>
          </p:cNvPicPr>
          <p:nvPr/>
        </p:nvPicPr>
        <p:blipFill>
          <a:blip r:embed="rId6" cstate="print"/>
          <a:srcRect l="8333"/>
          <a:stretch>
            <a:fillRect/>
          </a:stretch>
        </p:blipFill>
        <p:spPr bwMode="auto">
          <a:xfrm>
            <a:off x="7421563" y="3332853"/>
            <a:ext cx="3457575" cy="238304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 bwMode="auto">
          <a:xfrm>
            <a:off x="271463" y="3202117"/>
            <a:ext cx="2557462" cy="2968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39265" y="1019287"/>
            <a:ext cx="2796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3" idx="2"/>
          </p:cNvCxnSpPr>
          <p:nvPr/>
        </p:nvCxnSpPr>
        <p:spPr>
          <a:xfrm>
            <a:off x="2160165" y="4295597"/>
            <a:ext cx="1371600" cy="13418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3556933"/>
            <a:ext cx="24915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Agile:</a:t>
            </a:r>
          </a:p>
          <a:p>
            <a:r>
              <a:rPr lang="de-DE" sz="1800" dirty="0" smtClean="0">
                <a:solidFill>
                  <a:srgbClr val="FF0000"/>
                </a:solidFill>
              </a:rPr>
              <a:t>als </a:t>
            </a:r>
            <a:r>
              <a:rPr lang="de-DE" sz="1800" dirty="0" err="1" smtClean="0">
                <a:solidFill>
                  <a:srgbClr val="FF0000"/>
                </a:solidFill>
              </a:rPr>
              <a:t>story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board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endParaRPr lang="de-DE" sz="18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>
          <a:xfrm flipH="1">
            <a:off x="9269835" y="1830633"/>
            <a:ext cx="474367" cy="151657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42591" y="1091969"/>
            <a:ext cx="24032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V-Modell XT:</a:t>
            </a:r>
          </a:p>
          <a:p>
            <a:r>
              <a:rPr lang="de-DE" sz="1800" dirty="0" smtClean="0">
                <a:solidFill>
                  <a:srgbClr val="FF0000"/>
                </a:solidFill>
              </a:rPr>
              <a:t>aus dem Pflichtenheft</a:t>
            </a:r>
          </a:p>
        </p:txBody>
      </p:sp>
      <p:sp>
        <p:nvSpPr>
          <p:cNvPr id="14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itle 7"/>
          <p:cNvSpPr>
            <a:spLocks noGrp="1"/>
          </p:cNvSpPr>
          <p:nvPr>
            <p:ph type="title"/>
          </p:nvPr>
        </p:nvSpPr>
        <p:spPr>
          <a:xfrm>
            <a:off x="-1" y="207817"/>
            <a:ext cx="9211113" cy="457200"/>
          </a:xfrm>
        </p:spPr>
        <p:txBody>
          <a:bodyPr/>
          <a:lstStyle/>
          <a:p>
            <a:r>
              <a:rPr lang="de-DE" dirty="0" smtClean="0"/>
              <a:t>1. Breakdown in </a:t>
            </a:r>
            <a:r>
              <a:rPr lang="de-DE" dirty="0" err="1" smtClean="0"/>
              <a:t>Enhancement</a:t>
            </a:r>
            <a:r>
              <a:rPr lang="de-DE" dirty="0" smtClean="0"/>
              <a:t> und Generierung von </a:t>
            </a:r>
            <a:r>
              <a:rPr lang="de-DE" dirty="0" err="1" smtClean="0"/>
              <a:t>Backlogs</a:t>
            </a:r>
            <a:endParaRPr lang="de-DE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075666" y="800325"/>
            <a:ext cx="2108200" cy="1403350"/>
            <a:chOff x="7837714" y="1846615"/>
            <a:chExt cx="2107767" cy="140287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37714" y="1846615"/>
              <a:ext cx="1753589" cy="1402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C:\Documents and Settings\knagi\Desktop\jira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73956" y="2350325"/>
              <a:ext cx="7715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7" name="Straight Arrow Connector 16"/>
          <p:cNvCxnSpPr>
            <a:stCxn id="14" idx="2"/>
            <a:endCxn id="7171" idx="0"/>
          </p:cNvCxnSpPr>
          <p:nvPr/>
        </p:nvCxnSpPr>
        <p:spPr>
          <a:xfrm rot="16200000" flipH="1">
            <a:off x="5165014" y="1991301"/>
            <a:ext cx="482375" cy="907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 bwMode="auto">
          <a:xfrm>
            <a:off x="271463" y="3193728"/>
            <a:ext cx="2557462" cy="2968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109913" y="2686050"/>
            <a:ext cx="5499697" cy="3904755"/>
            <a:chOff x="3109913" y="2686050"/>
            <a:chExt cx="5499697" cy="3904755"/>
          </a:xfrm>
        </p:grpSpPr>
        <p:grpSp>
          <p:nvGrpSpPr>
            <p:cNvPr id="26" name="Group 25"/>
            <p:cNvGrpSpPr/>
            <p:nvPr/>
          </p:nvGrpSpPr>
          <p:grpSpPr>
            <a:xfrm>
              <a:off x="3109913" y="2686050"/>
              <a:ext cx="5499697" cy="3904755"/>
              <a:chOff x="3109913" y="2686050"/>
              <a:chExt cx="5499697" cy="3904755"/>
            </a:xfrm>
          </p:grpSpPr>
          <p:pic>
            <p:nvPicPr>
              <p:cNvPr id="7171" name="Picture 3" descr="C:\Documents and Settings\aabouraya.POET-EGYPT\Desktop\ScreenHunter_18.bm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19245" b="13"/>
              <a:stretch>
                <a:fillRect/>
              </a:stretch>
            </p:blipFill>
            <p:spPr bwMode="auto">
              <a:xfrm>
                <a:off x="3109913" y="2686050"/>
                <a:ext cx="5499697" cy="3904755"/>
              </a:xfrm>
              <a:prstGeom prst="rect">
                <a:avLst/>
              </a:prstGeom>
              <a:noFill/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3377900" y="2977179"/>
                <a:ext cx="27969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377900" y="3472031"/>
                <a:ext cx="27969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367142" y="3966882"/>
                <a:ext cx="27969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377900" y="4461734"/>
                <a:ext cx="27969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356385" y="4967344"/>
                <a:ext cx="27969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367143" y="5602045"/>
                <a:ext cx="27969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377900" y="5957047"/>
                <a:ext cx="27969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367142" y="6301291"/>
                <a:ext cx="27969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3982136" y="2989725"/>
              <a:ext cx="27969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82136" y="3484577"/>
              <a:ext cx="27969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71378" y="3979428"/>
              <a:ext cx="27969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82136" y="4474280"/>
              <a:ext cx="27969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60621" y="4979890"/>
              <a:ext cx="27969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71379" y="5614591"/>
              <a:ext cx="27969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82136" y="5969593"/>
              <a:ext cx="27969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71378" y="6313837"/>
              <a:ext cx="27969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itle 7"/>
          <p:cNvSpPr>
            <a:spLocks noGrp="1"/>
          </p:cNvSpPr>
          <p:nvPr>
            <p:ph type="title"/>
          </p:nvPr>
        </p:nvSpPr>
        <p:spPr>
          <a:xfrm>
            <a:off x="0" y="207817"/>
            <a:ext cx="8397380" cy="457200"/>
          </a:xfrm>
        </p:spPr>
        <p:txBody>
          <a:bodyPr/>
          <a:lstStyle/>
          <a:p>
            <a:r>
              <a:rPr lang="de-DE" dirty="0" err="1" smtClean="0"/>
              <a:t>Estimates</a:t>
            </a:r>
            <a:r>
              <a:rPr lang="de-DE" dirty="0" smtClean="0"/>
              <a:t> vom Entwicklungsteams</a:t>
            </a:r>
            <a:endParaRPr lang="en-US" dirty="0" smtClean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271463" y="3202117"/>
            <a:ext cx="2557462" cy="2968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117531" y="2319198"/>
            <a:ext cx="4572000" cy="3897550"/>
            <a:chOff x="3075586" y="867903"/>
            <a:chExt cx="4572000" cy="3897550"/>
          </a:xfrm>
        </p:grpSpPr>
        <p:pic>
          <p:nvPicPr>
            <p:cNvPr id="59397" name="Picture 5" descr="C:\Documents and Settings\aabouraya.POET-EGYPT\Desktop\ScreenHunter_29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5586" y="867903"/>
              <a:ext cx="4572000" cy="3897550"/>
            </a:xfrm>
            <a:prstGeom prst="rect">
              <a:avLst/>
            </a:prstGeom>
            <a:noFill/>
          </p:spPr>
        </p:pic>
        <p:sp>
          <p:nvSpPr>
            <p:cNvPr id="29" name="Rectangle 28"/>
            <p:cNvSpPr/>
            <p:nvPr/>
          </p:nvSpPr>
          <p:spPr>
            <a:xfrm>
              <a:off x="5249787" y="911707"/>
              <a:ext cx="27969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06025" y="922465"/>
              <a:ext cx="27969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428999" y="3329286"/>
            <a:ext cx="6448425" cy="3102453"/>
            <a:chOff x="3428999" y="3329286"/>
            <a:chExt cx="6448425" cy="3102453"/>
          </a:xfrm>
        </p:grpSpPr>
        <p:grpSp>
          <p:nvGrpSpPr>
            <p:cNvPr id="27" name="Group 26"/>
            <p:cNvGrpSpPr/>
            <p:nvPr/>
          </p:nvGrpSpPr>
          <p:grpSpPr>
            <a:xfrm>
              <a:off x="3428999" y="3329286"/>
              <a:ext cx="6448425" cy="3102453"/>
              <a:chOff x="3428999" y="3329286"/>
              <a:chExt cx="6448425" cy="3102453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476625" y="4105619"/>
                <a:ext cx="6186488" cy="2326120"/>
                <a:chOff x="3524250" y="4086569"/>
                <a:chExt cx="6186488" cy="2326120"/>
              </a:xfrm>
            </p:grpSpPr>
            <p:pic>
              <p:nvPicPr>
                <p:cNvPr id="59396" name="Picture 4" descr="C:\Documents and Settings\aabouraya.POET-EGYPT\Desktop\ScreenHunter_28.bmp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524250" y="4086569"/>
                  <a:ext cx="6186488" cy="232612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" name="Picture 5" descr="C:\Documents and Settings\knagi\Local Settings\Temporary Internet Files\Content.IE5\1J424MJR\MPj04008830000[1]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7455151" y="4166072"/>
                  <a:ext cx="110589" cy="73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5" descr="C:\Documents and Settings\knagi\Local Settings\Temporary Internet Files\Content.IE5\1J424MJR\MPj04008830000[1]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7439771" y="4416431"/>
                  <a:ext cx="110589" cy="73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5" descr="C:\Documents and Settings\knagi\Local Settings\Temporary Internet Files\Content.IE5\1J424MJR\MPj04008830000[1]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7439771" y="4720270"/>
                  <a:ext cx="110589" cy="73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5" descr="C:\Documents and Settings\knagi\Local Settings\Temporary Internet Files\Content.IE5\1J424MJR\MPj04008830000[1]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7439771" y="5016856"/>
                  <a:ext cx="110589" cy="73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5" descr="C:\Documents and Settings\knagi\Local Settings\Temporary Internet Files\Content.IE5\1J424MJR\MPj04008830000[1]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7535021" y="5305053"/>
                  <a:ext cx="110589" cy="73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5" descr="C:\Documents and Settings\knagi\Local Settings\Temporary Internet Files\Content.IE5\1J424MJR\MPj04008830000[1]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7449296" y="5895778"/>
                  <a:ext cx="110589" cy="73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5" descr="C:\Documents and Settings\knagi\Local Settings\Temporary Internet Files\Content.IE5\1J424MJR\MPj04008830000[1]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7553197" y="5594998"/>
                  <a:ext cx="110589" cy="73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4" descr="C:\Documents and Settings\knagi\Local Settings\Temporary Internet Files\Content.IE5\F3S74LBT\MPj04007980000[1]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453646" y="6189838"/>
                  <a:ext cx="102216" cy="68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9394" name="Picture 2" descr="C:\Documents and Settings\aabouraya.POET-EGYPT\Desktop\ScreenHunter_26.bmp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428999" y="3329286"/>
                <a:ext cx="6448425" cy="604540"/>
              </a:xfrm>
              <a:prstGeom prst="rect">
                <a:avLst/>
              </a:prstGeom>
              <a:noFill/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3625327" y="4192793"/>
              <a:ext cx="23666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637873" y="4474289"/>
              <a:ext cx="23666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648631" y="4753997"/>
              <a:ext cx="23666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627115" y="5055221"/>
              <a:ext cx="23666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48631" y="5334929"/>
              <a:ext cx="23666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627115" y="5625395"/>
              <a:ext cx="23666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37873" y="5915861"/>
              <a:ext cx="23666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637873" y="6206327"/>
              <a:ext cx="23666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2843869" y="843149"/>
            <a:ext cx="79947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Blip>
                <a:blip r:embed="rId8"/>
              </a:buBlip>
            </a:pP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Gemäß </a:t>
            </a:r>
            <a:r>
              <a:rPr lang="de-DE" sz="2000" dirty="0" err="1" smtClean="0">
                <a:solidFill>
                  <a:srgbClr val="002168"/>
                </a:solidFill>
                <a:latin typeface="+mn-lt"/>
                <a:cs typeface="+mn-cs"/>
              </a:rPr>
              <a:t>Scruming</a:t>
            </a: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 (typisch </a:t>
            </a:r>
            <a:r>
              <a:rPr lang="de-DE" sz="2000" dirty="0" err="1" smtClean="0">
                <a:solidFill>
                  <a:srgbClr val="002168"/>
                </a:solidFill>
                <a:latin typeface="+mn-lt"/>
                <a:cs typeface="+mn-cs"/>
              </a:rPr>
              <a:t>estimation</a:t>
            </a: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 poker)</a:t>
            </a:r>
          </a:p>
          <a:p>
            <a:pPr marL="800100" lvl="1" indent="-342900">
              <a:spcBef>
                <a:spcPct val="20000"/>
              </a:spcBef>
              <a:buBlip>
                <a:blip r:embed="rId8"/>
              </a:buBlip>
            </a:pP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RFP </a:t>
            </a:r>
            <a:r>
              <a:rPr lang="de-DE" sz="2000" dirty="0" err="1" smtClean="0">
                <a:solidFill>
                  <a:srgbClr val="002168"/>
                </a:solidFill>
                <a:latin typeface="+mn-lt"/>
                <a:cs typeface="+mn-cs"/>
              </a:rPr>
              <a:t>estimates</a:t>
            </a: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 werden ausgeblendet</a:t>
            </a:r>
          </a:p>
          <a:p>
            <a:pPr marL="800100" lvl="1" indent="-342900">
              <a:spcBef>
                <a:spcPct val="20000"/>
              </a:spcBef>
              <a:buBlip>
                <a:blip r:embed="rId8"/>
              </a:buBlip>
            </a:pP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Bereinigung der Deltas zwischen RFP-</a:t>
            </a:r>
            <a:r>
              <a:rPr lang="de-DE" sz="2000" dirty="0" err="1" smtClean="0">
                <a:solidFill>
                  <a:srgbClr val="002168"/>
                </a:solidFill>
                <a:latin typeface="+mn-lt"/>
                <a:cs typeface="+mn-cs"/>
              </a:rPr>
              <a:t>estimates</a:t>
            </a: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 und </a:t>
            </a:r>
            <a:r>
              <a:rPr lang="de-DE" sz="2000" dirty="0" err="1" smtClean="0">
                <a:solidFill>
                  <a:srgbClr val="002168"/>
                </a:solidFill>
                <a:latin typeface="+mn-lt"/>
                <a:cs typeface="+mn-cs"/>
              </a:rPr>
              <a:t>Entwicklerestimates</a:t>
            </a: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 (Sonder ER)</a:t>
            </a:r>
          </a:p>
        </p:txBody>
      </p:sp>
      <p:sp>
        <p:nvSpPr>
          <p:cNvPr id="42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itle 7"/>
          <p:cNvSpPr>
            <a:spLocks noGrp="1"/>
          </p:cNvSpPr>
          <p:nvPr>
            <p:ph type="title"/>
          </p:nvPr>
        </p:nvSpPr>
        <p:spPr>
          <a:xfrm>
            <a:off x="0" y="207817"/>
            <a:ext cx="8039819" cy="457200"/>
          </a:xfrm>
        </p:spPr>
        <p:txBody>
          <a:bodyPr/>
          <a:lstStyle/>
          <a:p>
            <a:r>
              <a:rPr lang="de-DE" dirty="0" err="1" smtClean="0"/>
              <a:t>Commitment</a:t>
            </a:r>
            <a:r>
              <a:rPr lang="de-DE" dirty="0" smtClean="0"/>
              <a:t> des Entwicklungsteams</a:t>
            </a:r>
            <a:endParaRPr lang="en-US" dirty="0" smtClean="0"/>
          </a:p>
        </p:txBody>
      </p:sp>
      <p:pic>
        <p:nvPicPr>
          <p:cNvPr id="13" name="Picture 12" descr="deal.jpg"/>
          <p:cNvPicPr>
            <a:picLocks noChangeAspect="1"/>
          </p:cNvPicPr>
          <p:nvPr/>
        </p:nvPicPr>
        <p:blipFill>
          <a:blip r:embed="rId3" cstate="print">
            <a:lum bright="40000" contrast="-46000"/>
          </a:blip>
          <a:stretch>
            <a:fillRect/>
          </a:stretch>
        </p:blipFill>
        <p:spPr>
          <a:xfrm>
            <a:off x="550528" y="4682747"/>
            <a:ext cx="1586747" cy="1188768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8194" idx="2"/>
            <a:endCxn id="8195" idx="0"/>
          </p:cNvCxnSpPr>
          <p:nvPr/>
        </p:nvCxnSpPr>
        <p:spPr>
          <a:xfrm rot="16200000" flipH="1">
            <a:off x="6621791" y="4019054"/>
            <a:ext cx="810531" cy="685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 bwMode="auto">
          <a:xfrm>
            <a:off x="271463" y="3193728"/>
            <a:ext cx="2557462" cy="2968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178456" y="1054499"/>
            <a:ext cx="7011438" cy="2902171"/>
            <a:chOff x="3178456" y="1054499"/>
            <a:chExt cx="7011438" cy="2902171"/>
          </a:xfrm>
        </p:grpSpPr>
        <p:grpSp>
          <p:nvGrpSpPr>
            <p:cNvPr id="21" name="Group 20"/>
            <p:cNvGrpSpPr/>
            <p:nvPr/>
          </p:nvGrpSpPr>
          <p:grpSpPr>
            <a:xfrm>
              <a:off x="3178456" y="1054499"/>
              <a:ext cx="7011438" cy="2902171"/>
              <a:chOff x="3178456" y="1054499"/>
              <a:chExt cx="7011438" cy="2902171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57558" r="50839" b="9884"/>
              <a:stretch>
                <a:fillRect/>
              </a:stretch>
            </p:blipFill>
            <p:spPr bwMode="auto">
              <a:xfrm>
                <a:off x="3178456" y="1054499"/>
                <a:ext cx="7011438" cy="2902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3662978" y="1965960"/>
                <a:ext cx="306593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662979" y="2170355"/>
                <a:ext cx="31735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662978" y="2365786"/>
                <a:ext cx="306593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662978" y="2561217"/>
                <a:ext cx="285077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662978" y="2756647"/>
                <a:ext cx="295835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662978" y="2952085"/>
                <a:ext cx="306593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662979" y="3145722"/>
                <a:ext cx="31735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662979" y="3382398"/>
                <a:ext cx="328108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5957687" y="1217023"/>
              <a:ext cx="416987" cy="892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55248" y="4767201"/>
            <a:ext cx="6429377" cy="1733937"/>
            <a:chOff x="4155248" y="4767201"/>
            <a:chExt cx="6429377" cy="1733937"/>
          </a:xfrm>
        </p:grpSpPr>
        <p:grpSp>
          <p:nvGrpSpPr>
            <p:cNvPr id="26" name="Group 25"/>
            <p:cNvGrpSpPr/>
            <p:nvPr/>
          </p:nvGrpSpPr>
          <p:grpSpPr>
            <a:xfrm>
              <a:off x="4155248" y="4767201"/>
              <a:ext cx="6429377" cy="1733937"/>
              <a:chOff x="4155248" y="4767201"/>
              <a:chExt cx="6429377" cy="1733937"/>
            </a:xfrm>
          </p:grpSpPr>
          <p:pic>
            <p:nvPicPr>
              <p:cNvPr id="8195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40425" r="50531" b="38229"/>
              <a:stretch>
                <a:fillRect/>
              </a:stretch>
            </p:blipFill>
            <p:spPr bwMode="auto">
              <a:xfrm>
                <a:off x="4155248" y="4767201"/>
                <a:ext cx="6429377" cy="1733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6271195" y="4855926"/>
                <a:ext cx="285077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7298807" y="5073641"/>
              <a:ext cx="173148" cy="60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394498" y="6166567"/>
              <a:ext cx="173148" cy="60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31"/>
          <p:cNvSpPr>
            <a:spLocks noGrp="1" noChangeArrowheads="1"/>
          </p:cNvSpPr>
          <p:nvPr>
            <p:ph type="title"/>
          </p:nvPr>
        </p:nvSpPr>
        <p:spPr>
          <a:xfrm>
            <a:off x="3144838" y="1371600"/>
            <a:ext cx="7253287" cy="523875"/>
          </a:xfrm>
        </p:spPr>
        <p:txBody>
          <a:bodyPr/>
          <a:lstStyle/>
          <a:p>
            <a:pPr algn="l" eaLnBrk="1" hangingPunct="1"/>
            <a:r>
              <a:rPr lang="en-US" smtClean="0"/>
              <a:t>Agenda</a:t>
            </a:r>
          </a:p>
        </p:txBody>
      </p:sp>
      <p:sp>
        <p:nvSpPr>
          <p:cNvPr id="4100" name="Rectangle 1032"/>
          <p:cNvSpPr>
            <a:spLocks noGrp="1" noChangeArrowheads="1"/>
          </p:cNvSpPr>
          <p:nvPr>
            <p:ph idx="1"/>
          </p:nvPr>
        </p:nvSpPr>
        <p:spPr bwMode="auto">
          <a:xfrm>
            <a:off x="1317072" y="1408319"/>
            <a:ext cx="8914798" cy="430371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457200" eaLnBrk="1" fontAlgn="t" hangingPunct="1">
              <a:spcBef>
                <a:spcPct val="45000"/>
              </a:spcBef>
            </a:pPr>
            <a:r>
              <a:rPr lang="de-DE" sz="2400" dirty="0" smtClean="0">
                <a:solidFill>
                  <a:srgbClr val="002168"/>
                </a:solidFill>
              </a:rPr>
              <a:t>Einführung</a:t>
            </a:r>
            <a:endParaRPr lang="en-US" sz="2400" dirty="0" smtClean="0">
              <a:solidFill>
                <a:srgbClr val="002168"/>
              </a:solidFill>
            </a:endParaRPr>
          </a:p>
          <a:p>
            <a:pPr marL="514350" indent="-457200" eaLnBrk="1" fontAlgn="t" hangingPunct="1">
              <a:spcBef>
                <a:spcPct val="45000"/>
              </a:spcBef>
            </a:pPr>
            <a:r>
              <a:rPr lang="de-DE" sz="2400" dirty="0" smtClean="0">
                <a:solidFill>
                  <a:srgbClr val="002168"/>
                </a:solidFill>
              </a:rPr>
              <a:t>Herausforderung beim Agil </a:t>
            </a:r>
            <a:r>
              <a:rPr lang="de-DE" sz="2400" dirty="0" smtClean="0">
                <a:solidFill>
                  <a:srgbClr val="002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de-DE" sz="2400" dirty="0" smtClean="0">
                <a:solidFill>
                  <a:srgbClr val="002168"/>
                </a:solidFill>
              </a:rPr>
              <a:t> Festpreis</a:t>
            </a:r>
          </a:p>
          <a:p>
            <a:pPr marL="514350" indent="-457200" eaLnBrk="1" fontAlgn="t" hangingPunct="1">
              <a:spcBef>
                <a:spcPct val="45000"/>
              </a:spcBef>
            </a:pPr>
            <a:r>
              <a:rPr lang="de-DE" sz="2400" dirty="0" smtClean="0">
                <a:solidFill>
                  <a:srgbClr val="002168"/>
                </a:solidFill>
              </a:rPr>
              <a:t>Agiles </a:t>
            </a:r>
            <a:r>
              <a:rPr lang="de-DE" sz="2400" dirty="0" err="1" smtClean="0">
                <a:solidFill>
                  <a:srgbClr val="002168"/>
                </a:solidFill>
              </a:rPr>
              <a:t>Nearshoring</a:t>
            </a:r>
            <a:r>
              <a:rPr lang="de-DE" sz="2400" dirty="0" smtClean="0">
                <a:solidFill>
                  <a:srgbClr val="002168"/>
                </a:solidFill>
              </a:rPr>
              <a:t> für ein Festpreis Projekt @POET</a:t>
            </a:r>
            <a:endParaRPr lang="en-US" sz="2400" dirty="0" smtClean="0">
              <a:solidFill>
                <a:srgbClr val="002168"/>
              </a:solidFill>
            </a:endParaRPr>
          </a:p>
          <a:p>
            <a:pPr marL="514350" indent="-457200" eaLnBrk="1" fontAlgn="t" hangingPunct="1">
              <a:spcBef>
                <a:spcPct val="45000"/>
              </a:spcBef>
            </a:pPr>
            <a:r>
              <a:rPr lang="de-DE" sz="2400" dirty="0" smtClean="0"/>
              <a:t>Werkzeuge</a:t>
            </a:r>
            <a:endParaRPr lang="en-US" sz="2400" dirty="0" smtClean="0">
              <a:solidFill>
                <a:srgbClr val="002168"/>
              </a:solidFill>
            </a:endParaRPr>
          </a:p>
          <a:p>
            <a:pPr marL="514350" indent="-457200" eaLnBrk="1" fontAlgn="t" hangingPunct="1">
              <a:spcBef>
                <a:spcPct val="45000"/>
              </a:spcBef>
            </a:pPr>
            <a:r>
              <a:rPr lang="de-DE" sz="2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spcBef>
                <a:spcPct val="45000"/>
              </a:spcBef>
            </a:pPr>
            <a:r>
              <a:rPr lang="de-DE" sz="2400" dirty="0" smtClean="0"/>
              <a:t>Fazit</a:t>
            </a:r>
          </a:p>
          <a:p>
            <a:pPr marL="514350" indent="-457200" eaLnBrk="1" fontAlgn="t" hangingPunct="1">
              <a:spcBef>
                <a:spcPct val="45000"/>
              </a:spcBef>
            </a:pPr>
            <a:endParaRPr lang="en-US" sz="2400" dirty="0" smtClean="0">
              <a:solidFill>
                <a:srgbClr val="002168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84067"/>
            <a:ext cx="6986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kern="0" dirty="0" smtClean="0">
                <a:latin typeface="+mj-lt"/>
                <a:ea typeface="+mj-ea"/>
                <a:cs typeface="+mj-cs"/>
              </a:rPr>
              <a:t>Agenda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itle 7"/>
          <p:cNvSpPr>
            <a:spLocks noGrp="1"/>
          </p:cNvSpPr>
          <p:nvPr>
            <p:ph type="title"/>
          </p:nvPr>
        </p:nvSpPr>
        <p:spPr>
          <a:xfrm>
            <a:off x="0" y="207817"/>
            <a:ext cx="8039819" cy="457200"/>
          </a:xfrm>
        </p:spPr>
        <p:txBody>
          <a:bodyPr/>
          <a:lstStyle/>
          <a:p>
            <a:r>
              <a:rPr lang="de-DE" dirty="0" smtClean="0"/>
              <a:t>Breakdown von ER auf </a:t>
            </a:r>
            <a:r>
              <a:rPr lang="de-DE" dirty="0" err="1" smtClean="0"/>
              <a:t>Subtasks</a:t>
            </a:r>
            <a:endParaRPr lang="en-US" dirty="0" smtClean="0"/>
          </a:p>
        </p:txBody>
      </p:sp>
      <p:pic>
        <p:nvPicPr>
          <p:cNvPr id="13" name="Picture 12" descr="deal.jpg"/>
          <p:cNvPicPr>
            <a:picLocks noChangeAspect="1"/>
          </p:cNvPicPr>
          <p:nvPr/>
        </p:nvPicPr>
        <p:blipFill>
          <a:blip r:embed="rId4" cstate="print">
            <a:lum bright="40000" contrast="-46000"/>
          </a:blip>
          <a:stretch>
            <a:fillRect/>
          </a:stretch>
        </p:blipFill>
        <p:spPr>
          <a:xfrm>
            <a:off x="720989" y="5125350"/>
            <a:ext cx="1586747" cy="118876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 bwMode="auto">
          <a:xfrm>
            <a:off x="271463" y="3185339"/>
            <a:ext cx="2557462" cy="2968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5" cstate="print"/>
          <a:srcRect l="9958"/>
          <a:stretch>
            <a:fillRect/>
          </a:stretch>
        </p:blipFill>
        <p:spPr bwMode="auto">
          <a:xfrm>
            <a:off x="3070370" y="872455"/>
            <a:ext cx="5613166" cy="350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7312026" y="1607147"/>
          <a:ext cx="3633787" cy="5141912"/>
        </p:xfrm>
        <a:graphic>
          <a:graphicData uri="http://schemas.openxmlformats.org/presentationml/2006/ole">
            <p:oleObj spid="_x0000_s58370" name="Acrobat Document" r:id="rId6" imgW="5364000" imgH="7587000" progId="AcroExch.Document.7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003259" y="5578680"/>
            <a:ext cx="2978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Agile &amp; V-Modell XT konform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endParaRPr lang="de-DE" sz="18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20" idx="0"/>
            <a:endCxn id="58369" idx="2"/>
          </p:cNvCxnSpPr>
          <p:nvPr/>
        </p:nvCxnSpPr>
        <p:spPr>
          <a:xfrm flipV="1">
            <a:off x="4492305" y="4379053"/>
            <a:ext cx="1384648" cy="119962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0"/>
          </p:cNvCxnSpPr>
          <p:nvPr/>
        </p:nvCxnSpPr>
        <p:spPr>
          <a:xfrm flipV="1">
            <a:off x="4492305" y="4882393"/>
            <a:ext cx="4290968" cy="6962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itle 7"/>
          <p:cNvSpPr>
            <a:spLocks noGrp="1"/>
          </p:cNvSpPr>
          <p:nvPr>
            <p:ph type="title"/>
          </p:nvPr>
        </p:nvSpPr>
        <p:spPr>
          <a:xfrm>
            <a:off x="0" y="207817"/>
            <a:ext cx="8039819" cy="457200"/>
          </a:xfrm>
        </p:spPr>
        <p:txBody>
          <a:bodyPr/>
          <a:lstStyle/>
          <a:p>
            <a:r>
              <a:rPr lang="de-DE" dirty="0" smtClean="0"/>
              <a:t>Iterationsplanung in JIRA</a:t>
            </a:r>
            <a:endParaRPr lang="en-US" dirty="0" smtClean="0"/>
          </a:p>
        </p:txBody>
      </p:sp>
      <p:pic>
        <p:nvPicPr>
          <p:cNvPr id="13" name="Picture 12" descr="deal.jpg"/>
          <p:cNvPicPr>
            <a:picLocks noChangeAspect="1"/>
          </p:cNvPicPr>
          <p:nvPr/>
        </p:nvPicPr>
        <p:blipFill>
          <a:blip r:embed="rId3" cstate="print">
            <a:lum bright="40000" contrast="-46000"/>
          </a:blip>
          <a:stretch>
            <a:fillRect/>
          </a:stretch>
        </p:blipFill>
        <p:spPr>
          <a:xfrm>
            <a:off x="720989" y="5125350"/>
            <a:ext cx="1586747" cy="118876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 bwMode="auto">
          <a:xfrm>
            <a:off x="271463" y="3210506"/>
            <a:ext cx="2557462" cy="2968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334533" y="2149068"/>
            <a:ext cx="6666653" cy="2606511"/>
            <a:chOff x="3451978" y="1419224"/>
            <a:chExt cx="6666653" cy="2606511"/>
          </a:xfrm>
        </p:grpSpPr>
        <p:pic>
          <p:nvPicPr>
            <p:cNvPr id="55297" name="Picture 1" descr="C:\Documents and Settings\aabouraya.POET-EGYPT\Desktop\ScreenHunter_23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1978" y="1419224"/>
              <a:ext cx="6666653" cy="2606511"/>
            </a:xfrm>
            <a:prstGeom prst="rect">
              <a:avLst/>
            </a:prstGeom>
            <a:noFill/>
          </p:spPr>
        </p:pic>
        <p:pic>
          <p:nvPicPr>
            <p:cNvPr id="11" name="Picture 5" descr="C:\Documents and Settings\knagi\Local Settings\Temporary Internet Files\Content.IE5\1J424MJR\MPj04008830000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727486" y="2287780"/>
              <a:ext cx="253098" cy="169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 descr="C:\Documents and Settings\knagi\Local Settings\Temporary Internet Files\Content.IE5\F3S74LBT\MPj04007980000[1]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35901" y="3506988"/>
              <a:ext cx="241864" cy="16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 descr="C:\Documents and Settings\knagi\Local Settings\Temporary Internet Files\Content.IE5\1J424MJR\MPj04008830000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439638" y="2594811"/>
              <a:ext cx="253098" cy="169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 descr="C:\Documents and Settings\knagi\Local Settings\Temporary Internet Files\Content.IE5\1J424MJR\MPj04008830000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625189" y="3187340"/>
              <a:ext cx="253098" cy="169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 descr="C:\Documents and Settings\knagi\Local Settings\Temporary Internet Files\Content.IE5\1J424MJR\MPj04008830000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953617" y="2887489"/>
              <a:ext cx="253098" cy="169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6580094" y="1542826"/>
              <a:ext cx="444650" cy="1030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843869" y="843149"/>
            <a:ext cx="79947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Blip>
                <a:blip r:embed="rId7"/>
              </a:buBlip>
            </a:pPr>
            <a:r>
              <a:rPr lang="de-DE" sz="2000" dirty="0" err="1" smtClean="0">
                <a:solidFill>
                  <a:srgbClr val="002168"/>
                </a:solidFill>
                <a:latin typeface="+mn-lt"/>
                <a:cs typeface="+mn-cs"/>
              </a:rPr>
              <a:t>Zumind</a:t>
            </a: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. die ersten 2, …</a:t>
            </a:r>
          </a:p>
          <a:p>
            <a:pPr marL="800100" lvl="1" indent="-342900">
              <a:spcBef>
                <a:spcPct val="20000"/>
              </a:spcBef>
              <a:buBlip>
                <a:blip r:embed="rId7"/>
              </a:buBlip>
            </a:pP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1. </a:t>
            </a:r>
            <a:r>
              <a:rPr lang="de-DE" sz="2000" dirty="0" err="1" smtClean="0">
                <a:solidFill>
                  <a:srgbClr val="002168"/>
                </a:solidFill>
                <a:latin typeface="+mn-lt"/>
                <a:cs typeface="+mn-cs"/>
              </a:rPr>
              <a:t>Commitment</a:t>
            </a:r>
            <a:r>
              <a:rPr lang="de-DE" sz="2000" dirty="0" smtClean="0">
                <a:solidFill>
                  <a:srgbClr val="002168"/>
                </a:solidFill>
                <a:latin typeface="+mn-lt"/>
                <a:cs typeface="+mn-cs"/>
              </a:rPr>
              <a:t> zu den </a:t>
            </a:r>
            <a:r>
              <a:rPr lang="de-DE" sz="2000" dirty="0" err="1" smtClean="0">
                <a:solidFill>
                  <a:srgbClr val="002168"/>
                </a:solidFill>
                <a:latin typeface="+mn-lt"/>
                <a:cs typeface="+mn-cs"/>
              </a:rPr>
              <a:t>Milestoneterminen</a:t>
            </a:r>
            <a:endParaRPr lang="de-DE" sz="2000" dirty="0" smtClean="0">
              <a:solidFill>
                <a:srgbClr val="002168"/>
              </a:solidFill>
              <a:latin typeface="+mn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3259" y="5578680"/>
            <a:ext cx="111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Agile</a:t>
            </a:r>
            <a:endParaRPr lang="de-DE" sz="18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V="1">
            <a:off x="3561127" y="2718033"/>
            <a:ext cx="1631658" cy="286064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93811" y="5630412"/>
            <a:ext cx="2978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V-Modell XT</a:t>
            </a:r>
            <a:endParaRPr lang="de-DE" sz="18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>
            <a:stCxn id="25" idx="0"/>
          </p:cNvCxnSpPr>
          <p:nvPr/>
        </p:nvCxnSpPr>
        <p:spPr>
          <a:xfrm flipH="1" flipV="1">
            <a:off x="5763237" y="4764947"/>
            <a:ext cx="2119620" cy="86546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0"/>
            <a:endCxn id="55297" idx="2"/>
          </p:cNvCxnSpPr>
          <p:nvPr/>
        </p:nvCxnSpPr>
        <p:spPr>
          <a:xfrm flipH="1" flipV="1">
            <a:off x="6667860" y="4755579"/>
            <a:ext cx="1214997" cy="87483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0"/>
          </p:cNvCxnSpPr>
          <p:nvPr/>
        </p:nvCxnSpPr>
        <p:spPr>
          <a:xfrm flipH="1" flipV="1">
            <a:off x="7474591" y="4748169"/>
            <a:ext cx="408266" cy="88224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5" idx="0"/>
          </p:cNvCxnSpPr>
          <p:nvPr/>
        </p:nvCxnSpPr>
        <p:spPr>
          <a:xfrm flipV="1">
            <a:off x="7882857" y="4773336"/>
            <a:ext cx="405466" cy="8570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Monitoring</a:t>
            </a:r>
            <a:r>
              <a:rPr lang="de-DE" dirty="0" smtClean="0"/>
              <a:t> Entwicklung + </a:t>
            </a:r>
            <a:r>
              <a:rPr lang="de-DE" dirty="0" err="1" smtClean="0"/>
              <a:t>Testing</a:t>
            </a:r>
            <a:r>
              <a:rPr lang="de-DE" dirty="0" smtClean="0"/>
              <a:t> + Akzeptanz</a:t>
            </a:r>
            <a:endParaRPr lang="en-U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7883024" y="2517445"/>
          <a:ext cx="2869814" cy="4060047"/>
        </p:xfrm>
        <a:graphic>
          <a:graphicData uri="http://schemas.openxmlformats.org/presentationml/2006/ole">
            <p:oleObj spid="_x0000_s6146" name="Acrobat Document" r:id="rId3" imgW="5364000" imgH="7587000" progId="AcroExch.Document.7">
              <p:embed/>
            </p:oleObj>
          </a:graphicData>
        </a:graphic>
      </p:graphicFrame>
      <p:pic>
        <p:nvPicPr>
          <p:cNvPr id="8" name="Picture 3" descr="C:\Documents and Settings\aabouraya.POET-EGYPT\Desktop\ScreenHunter_7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8893" y="846736"/>
            <a:ext cx="5284381" cy="3642136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 bwMode="auto">
          <a:xfrm>
            <a:off x="271463" y="3202117"/>
            <a:ext cx="2557462" cy="2968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03259" y="5578680"/>
            <a:ext cx="2978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Agile &amp; V-Modell XT konform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endParaRPr lang="de-DE" sz="1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V="1">
            <a:off x="4492305" y="4488110"/>
            <a:ext cx="2025941" cy="10905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0"/>
          </p:cNvCxnSpPr>
          <p:nvPr/>
        </p:nvCxnSpPr>
        <p:spPr>
          <a:xfrm flipV="1">
            <a:off x="4492305" y="4882393"/>
            <a:ext cx="4290968" cy="6962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itle 7"/>
          <p:cNvSpPr>
            <a:spLocks noGrp="1"/>
          </p:cNvSpPr>
          <p:nvPr>
            <p:ph type="title"/>
          </p:nvPr>
        </p:nvSpPr>
        <p:spPr>
          <a:xfrm>
            <a:off x="0" y="207817"/>
            <a:ext cx="8850702" cy="457200"/>
          </a:xfrm>
        </p:spPr>
        <p:txBody>
          <a:bodyPr/>
          <a:lstStyle/>
          <a:p>
            <a:pPr algn="l"/>
            <a:r>
              <a:rPr lang="de-DE" dirty="0" smtClean="0"/>
              <a:t>transparente Projektplanung und -steuerung</a:t>
            </a:r>
            <a:endParaRPr lang="en-US" dirty="0" smtClean="0"/>
          </a:p>
        </p:txBody>
      </p:sp>
      <p:sp>
        <p:nvSpPr>
          <p:cNvPr id="9" name="Content Placeholder 28"/>
          <p:cNvSpPr>
            <a:spLocks noGrp="1"/>
          </p:cNvSpPr>
          <p:nvPr>
            <p:ph idx="1"/>
          </p:nvPr>
        </p:nvSpPr>
        <p:spPr bwMode="auto">
          <a:xfrm>
            <a:off x="2960272" y="1021270"/>
            <a:ext cx="7870021" cy="571203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2913" indent="-442913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</a:pPr>
            <a:r>
              <a:rPr lang="de-DE" sz="2400" dirty="0" err="1" smtClean="0">
                <a:ea typeface="+mn-ea"/>
                <a:cs typeface="+mn-cs"/>
              </a:rPr>
              <a:t>Enhancement</a:t>
            </a:r>
            <a:r>
              <a:rPr lang="de-DE" sz="2400" dirty="0" smtClean="0">
                <a:ea typeface="+mn-ea"/>
                <a:cs typeface="+mn-cs"/>
              </a:rPr>
              <a:t>  </a:t>
            </a:r>
            <a:r>
              <a:rPr lang="de-DE" sz="2400" dirty="0" err="1" smtClean="0">
                <a:ea typeface="+mn-ea"/>
                <a:cs typeface="+mn-cs"/>
              </a:rPr>
              <a:t>Monitoring</a:t>
            </a:r>
            <a:endParaRPr lang="de-DE" sz="2400" dirty="0" smtClean="0"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71463" y="3193728"/>
            <a:ext cx="2557462" cy="2968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2" descr="C:\Documents and Settings\aabouraya.POET-EGYPT\Desktop\ScreenHunter_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5183" y="1431966"/>
            <a:ext cx="6921336" cy="1885950"/>
          </a:xfrm>
          <a:prstGeom prst="rect">
            <a:avLst/>
          </a:prstGeom>
          <a:noFill/>
        </p:spPr>
      </p:pic>
      <p:pic>
        <p:nvPicPr>
          <p:cNvPr id="12" name="Picture 3" descr="C:\Documents and Settings\aabouraya.POET-EGYPT\Desktop\ScreenHunter_9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3581" y="1951512"/>
            <a:ext cx="6877050" cy="4724400"/>
          </a:xfrm>
          <a:prstGeom prst="rect">
            <a:avLst/>
          </a:prstGeom>
          <a:noFill/>
        </p:spPr>
      </p:pic>
      <p:pic>
        <p:nvPicPr>
          <p:cNvPr id="13" name="Picture 3" descr="C:\Documents and Settings\aabouraya.POET-EGYPT\Desktop\ScreenHunter_1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1220" y="4777221"/>
            <a:ext cx="6096000" cy="1914525"/>
          </a:xfrm>
          <a:prstGeom prst="rect">
            <a:avLst/>
          </a:prstGeom>
          <a:noFill/>
        </p:spPr>
      </p:pic>
      <p:sp>
        <p:nvSpPr>
          <p:cNvPr id="14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003344" y="973508"/>
            <a:ext cx="5950651" cy="2660021"/>
            <a:chOff x="3003344" y="973508"/>
            <a:chExt cx="5950651" cy="2660021"/>
          </a:xfrm>
        </p:grpSpPr>
        <p:pic>
          <p:nvPicPr>
            <p:cNvPr id="61442" name="Picture 2" descr="C:\Users\knagi.POET-EGYPT\Desktop\ScreenHunter_2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03344" y="973508"/>
              <a:ext cx="5950651" cy="2660021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5836279" y="1055659"/>
              <a:ext cx="433892" cy="938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19" name="Title 7"/>
          <p:cNvSpPr>
            <a:spLocks noGrp="1"/>
          </p:cNvSpPr>
          <p:nvPr>
            <p:ph type="title"/>
          </p:nvPr>
        </p:nvSpPr>
        <p:spPr>
          <a:xfrm>
            <a:off x="0" y="207817"/>
            <a:ext cx="8850702" cy="457200"/>
          </a:xfrm>
        </p:spPr>
        <p:txBody>
          <a:bodyPr/>
          <a:lstStyle/>
          <a:p>
            <a:pPr algn="l"/>
            <a:r>
              <a:rPr lang="de-DE" dirty="0" smtClean="0"/>
              <a:t>Change </a:t>
            </a:r>
            <a:r>
              <a:rPr lang="de-DE" dirty="0" err="1" smtClean="0"/>
              <a:t>Requests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71463" y="3202117"/>
            <a:ext cx="2557462" cy="2968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144487" y="2980706"/>
            <a:ext cx="6305799" cy="3707530"/>
            <a:chOff x="4144487" y="2980706"/>
            <a:chExt cx="6305799" cy="3707530"/>
          </a:xfrm>
        </p:grpSpPr>
        <p:grpSp>
          <p:nvGrpSpPr>
            <p:cNvPr id="15" name="Group 14"/>
            <p:cNvGrpSpPr/>
            <p:nvPr/>
          </p:nvGrpSpPr>
          <p:grpSpPr>
            <a:xfrm>
              <a:off x="4144487" y="2980706"/>
              <a:ext cx="6305799" cy="3707530"/>
              <a:chOff x="4144487" y="2980706"/>
              <a:chExt cx="6305799" cy="3707530"/>
            </a:xfrm>
          </p:grpSpPr>
          <p:pic>
            <p:nvPicPr>
              <p:cNvPr id="61443" name="Picture 3" descr="C:\Users\knagi.POET-EGYPT\Desktop\ScreenHunter_3.bmp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44487" y="3895106"/>
                <a:ext cx="6305799" cy="2793130"/>
              </a:xfrm>
              <a:prstGeom prst="rect">
                <a:avLst/>
              </a:prstGeom>
              <a:noFill/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5427023" y="2980706"/>
                <a:ext cx="2624447" cy="3206338"/>
                <a:chOff x="5427023" y="2980706"/>
                <a:chExt cx="2624447" cy="3206338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7137070" y="2980706"/>
                  <a:ext cx="914400" cy="427512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Arrow Connector 12"/>
                <p:cNvCxnSpPr>
                  <a:stCxn id="11" idx="3"/>
                </p:cNvCxnSpPr>
                <p:nvPr/>
              </p:nvCxnSpPr>
              <p:spPr>
                <a:xfrm rot="5400000">
                  <a:off x="4928285" y="3844348"/>
                  <a:ext cx="2841434" cy="1843958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" name="Rectangle 15"/>
            <p:cNvSpPr/>
            <p:nvPr/>
          </p:nvSpPr>
          <p:spPr>
            <a:xfrm>
              <a:off x="7151274" y="3990448"/>
              <a:ext cx="433892" cy="938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C:\Documents and Settings\aabouraya.POET-EGYPT\Desktop\Jira related\burnd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9310" y="765093"/>
            <a:ext cx="2972038" cy="20536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Kontinuierliches Projekt Controlling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0018" y="4902627"/>
            <a:ext cx="4338633" cy="93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 bwMode="auto">
          <a:xfrm>
            <a:off x="263074" y="3218895"/>
            <a:ext cx="2557462" cy="2968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112174" y="3320204"/>
            <a:ext cx="3614087" cy="1058849"/>
            <a:chOff x="6291569" y="5321031"/>
            <a:chExt cx="3947498" cy="1180890"/>
          </a:xfrm>
        </p:grpSpPr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6291569" y="5321031"/>
              <a:ext cx="1800855" cy="1180890"/>
              <a:chOff x="7837714" y="1846615"/>
              <a:chExt cx="2107767" cy="1402871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837714" y="1846615"/>
                <a:ext cx="1753589" cy="1402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4" descr="C:\Documents and Settings\knagi\Desktop\jira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173956" y="2350325"/>
                <a:ext cx="771525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2466" name="Picture 2" descr="C:\Users\knagi.POET-EGYPT\Desktop\excel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44496" y="5364191"/>
              <a:ext cx="1094571" cy="1094571"/>
            </a:xfrm>
            <a:prstGeom prst="rect">
              <a:avLst/>
            </a:prstGeom>
            <a:noFill/>
          </p:spPr>
        </p:pic>
        <p:sp>
          <p:nvSpPr>
            <p:cNvPr id="16" name="Right Arrow 15"/>
            <p:cNvSpPr/>
            <p:nvPr/>
          </p:nvSpPr>
          <p:spPr>
            <a:xfrm>
              <a:off x="8122722" y="5669160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300131" y="4905654"/>
            <a:ext cx="3724713" cy="1738427"/>
            <a:chOff x="5495430" y="4268622"/>
            <a:chExt cx="4444216" cy="2381559"/>
          </a:xfrm>
        </p:grpSpPr>
        <p:grpSp>
          <p:nvGrpSpPr>
            <p:cNvPr id="9" name="Group 8"/>
            <p:cNvGrpSpPr/>
            <p:nvPr/>
          </p:nvGrpSpPr>
          <p:grpSpPr>
            <a:xfrm>
              <a:off x="5495430" y="4268622"/>
              <a:ext cx="4444216" cy="2381559"/>
              <a:chOff x="361950" y="2709863"/>
              <a:chExt cx="5753100" cy="2605087"/>
            </a:xfrm>
          </p:grpSpPr>
          <p:pic>
            <p:nvPicPr>
              <p:cNvPr id="61443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r="40349"/>
              <a:stretch>
                <a:fillRect/>
              </a:stretch>
            </p:blipFill>
            <p:spPr bwMode="auto">
              <a:xfrm>
                <a:off x="361950" y="2709863"/>
                <a:ext cx="5210175" cy="2600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93675"/>
              <a:stretch>
                <a:fillRect/>
              </a:stretch>
            </p:blipFill>
            <p:spPr bwMode="auto">
              <a:xfrm>
                <a:off x="5562600" y="2714625"/>
                <a:ext cx="552450" cy="2600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7247068" y="4608756"/>
              <a:ext cx="23666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57826" y="4780879"/>
              <a:ext cx="23666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257825" y="4920747"/>
              <a:ext cx="23666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57825" y="5049822"/>
              <a:ext cx="23666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259613" y="5212980"/>
              <a:ext cx="23666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70371" y="5363592"/>
              <a:ext cx="23666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270371" y="5492688"/>
              <a:ext cx="23666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81129" y="5643300"/>
              <a:ext cx="23666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81129" y="5793912"/>
              <a:ext cx="23666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70371" y="5955282"/>
              <a:ext cx="23666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59613" y="6084378"/>
              <a:ext cx="23666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70371" y="6245748"/>
              <a:ext cx="23666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59613" y="6385602"/>
              <a:ext cx="23666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42260" y="721452"/>
            <a:ext cx="4303553" cy="1945047"/>
            <a:chOff x="472827" y="2038350"/>
            <a:chExt cx="10472986" cy="4074483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2827" y="2038350"/>
              <a:ext cx="4746874" cy="4074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9536" y="2938463"/>
              <a:ext cx="6746277" cy="2243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Oval 38"/>
            <p:cNvSpPr/>
            <p:nvPr/>
          </p:nvSpPr>
          <p:spPr>
            <a:xfrm>
              <a:off x="6443935" y="4028535"/>
              <a:ext cx="552089" cy="690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441067" y="4594983"/>
              <a:ext cx="552089" cy="690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420947" y="5075171"/>
              <a:ext cx="552089" cy="690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9532189" y="5055043"/>
              <a:ext cx="379579" cy="517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9520695" y="4137819"/>
              <a:ext cx="379579" cy="517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9526453" y="4048691"/>
              <a:ext cx="379579" cy="517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0041147" y="4132083"/>
              <a:ext cx="336447" cy="603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0046905" y="4042955"/>
              <a:ext cx="336447" cy="603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0046898" y="4577781"/>
              <a:ext cx="336447" cy="603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0046898" y="5069487"/>
              <a:ext cx="336447" cy="603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Curved Up Arrow 48"/>
          <p:cNvSpPr/>
          <p:nvPr/>
        </p:nvSpPr>
        <p:spPr>
          <a:xfrm>
            <a:off x="4261607" y="2600587"/>
            <a:ext cx="5041784" cy="2860646"/>
          </a:xfrm>
          <a:prstGeom prst="curvedUpArrow">
            <a:avLst>
              <a:gd name="adj1" fmla="val 13453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0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itle 7"/>
          <p:cNvSpPr>
            <a:spLocks noGrp="1"/>
          </p:cNvSpPr>
          <p:nvPr>
            <p:ph type="title"/>
          </p:nvPr>
        </p:nvSpPr>
        <p:spPr>
          <a:xfrm>
            <a:off x="0" y="207817"/>
            <a:ext cx="6986587" cy="457200"/>
          </a:xfrm>
        </p:spPr>
        <p:txBody>
          <a:bodyPr/>
          <a:lstStyle/>
          <a:p>
            <a:pPr algn="l"/>
            <a:r>
              <a:rPr lang="de-DE" dirty="0" err="1" smtClean="0"/>
              <a:t>Rollout</a:t>
            </a:r>
            <a:r>
              <a:rPr lang="de-DE" dirty="0" smtClean="0"/>
              <a:t> eines </a:t>
            </a:r>
            <a:r>
              <a:rPr lang="de-DE" dirty="0" err="1" smtClean="0"/>
              <a:t>Milestone</a:t>
            </a:r>
            <a:endParaRPr lang="en-US" dirty="0" smtClean="0"/>
          </a:p>
        </p:txBody>
      </p:sp>
      <p:sp>
        <p:nvSpPr>
          <p:cNvPr id="9" name="Content Placeholder 28"/>
          <p:cNvSpPr>
            <a:spLocks noGrp="1"/>
          </p:cNvSpPr>
          <p:nvPr>
            <p:ph idx="1"/>
          </p:nvPr>
        </p:nvSpPr>
        <p:spPr bwMode="auto">
          <a:xfrm>
            <a:off x="2960272" y="1021270"/>
            <a:ext cx="7870021" cy="571203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2913" indent="-442913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</a:pPr>
            <a:r>
              <a:rPr lang="en-US" sz="2400" dirty="0" smtClean="0"/>
              <a:t>Release report in Confluence</a:t>
            </a:r>
          </a:p>
          <a:p>
            <a:pPr marL="842963" lvl="1" indent="-442913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</a:pPr>
            <a:r>
              <a:rPr lang="de-DE" sz="2200" dirty="0" smtClean="0"/>
              <a:t>Reference System</a:t>
            </a:r>
          </a:p>
          <a:p>
            <a:pPr marL="842963" lvl="1" indent="-442913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</a:pPr>
            <a:r>
              <a:rPr lang="de-DE" sz="2200" dirty="0" err="1" smtClean="0"/>
              <a:t>How</a:t>
            </a:r>
            <a:r>
              <a:rPr lang="de-DE" sz="2200" dirty="0" smtClean="0"/>
              <a:t>-Tos</a:t>
            </a:r>
            <a:endParaRPr lang="en-US" sz="2200" dirty="0" smtClean="0"/>
          </a:p>
          <a:p>
            <a:pPr marL="442913" indent="-442913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</a:pPr>
            <a:r>
              <a:rPr lang="de-DE" sz="2400" dirty="0" err="1" smtClean="0">
                <a:ea typeface="+mn-ea"/>
                <a:cs typeface="+mn-cs"/>
              </a:rPr>
              <a:t>Approved</a:t>
            </a:r>
            <a:r>
              <a:rPr lang="de-DE" sz="2400" dirty="0" smtClean="0">
                <a:ea typeface="+mn-ea"/>
                <a:cs typeface="+mn-cs"/>
              </a:rPr>
              <a:t> </a:t>
            </a:r>
            <a:r>
              <a:rPr lang="de-DE" sz="2400" dirty="0" err="1" smtClean="0">
                <a:ea typeface="+mn-ea"/>
                <a:cs typeface="+mn-cs"/>
              </a:rPr>
              <a:t>features</a:t>
            </a:r>
            <a:endParaRPr lang="de-DE" sz="2400" dirty="0" smtClean="0">
              <a:ea typeface="+mn-ea"/>
              <a:cs typeface="+mn-cs"/>
            </a:endParaRPr>
          </a:p>
          <a:p>
            <a:pPr marL="442913" indent="-442913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</a:pPr>
            <a:r>
              <a:rPr lang="de-DE" sz="2400" dirty="0" err="1" smtClean="0">
                <a:ea typeface="+mn-ea"/>
                <a:cs typeface="+mn-cs"/>
              </a:rPr>
              <a:t>Known</a:t>
            </a:r>
            <a:r>
              <a:rPr lang="de-DE" sz="2400" dirty="0" smtClean="0">
                <a:ea typeface="+mn-ea"/>
                <a:cs typeface="+mn-cs"/>
              </a:rPr>
              <a:t> </a:t>
            </a:r>
            <a:r>
              <a:rPr lang="de-DE" sz="2400" dirty="0" err="1" smtClean="0">
                <a:ea typeface="+mn-ea"/>
                <a:cs typeface="+mn-cs"/>
              </a:rPr>
              <a:t>defects</a:t>
            </a:r>
            <a:endParaRPr lang="en-US" sz="2400" dirty="0" smtClean="0"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71463" y="3193728"/>
            <a:ext cx="2557462" cy="2968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 t="8416" r="32987" b="2442"/>
          <a:stretch>
            <a:fillRect/>
          </a:stretch>
        </p:blipFill>
        <p:spPr bwMode="auto">
          <a:xfrm>
            <a:off x="6852062" y="1436914"/>
            <a:ext cx="3669476" cy="305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 l="18780" t="8442" r="1350"/>
          <a:stretch>
            <a:fillRect/>
          </a:stretch>
        </p:blipFill>
        <p:spPr bwMode="auto">
          <a:xfrm>
            <a:off x="5750585" y="3218213"/>
            <a:ext cx="3729357" cy="267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5" cstate="print"/>
          <a:srcRect l="18701" t="9688" r="2598" b="4909"/>
          <a:stretch>
            <a:fillRect/>
          </a:stretch>
        </p:blipFill>
        <p:spPr bwMode="auto">
          <a:xfrm>
            <a:off x="2291939" y="4263241"/>
            <a:ext cx="3526971" cy="239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61913" y="5403272"/>
            <a:ext cx="2046897" cy="973977"/>
            <a:chOff x="506433" y="4607626"/>
            <a:chExt cx="2774569" cy="1401287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6" cstate="print">
              <a:lum bright="40000" contrast="-46000"/>
            </a:blip>
            <a:srcRect/>
            <a:stretch>
              <a:fillRect/>
            </a:stretch>
          </p:blipFill>
          <p:spPr bwMode="auto">
            <a:xfrm>
              <a:off x="1196588" y="4607626"/>
              <a:ext cx="2084414" cy="140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C:\Documents and Settings\knagi\Desktop\confluence.png"/>
            <p:cNvPicPr>
              <a:picLocks noChangeAspect="1" noChangeArrowheads="1"/>
            </p:cNvPicPr>
            <p:nvPr/>
          </p:nvPicPr>
          <p:blipFill>
            <a:blip r:embed="rId7" cstate="print">
              <a:lum bright="40000" contrast="-46000"/>
            </a:blip>
            <a:srcRect/>
            <a:stretch>
              <a:fillRect/>
            </a:stretch>
          </p:blipFill>
          <p:spPr bwMode="auto">
            <a:xfrm>
              <a:off x="506433" y="5461639"/>
              <a:ext cx="14573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itle 7"/>
          <p:cNvSpPr>
            <a:spLocks noGrp="1"/>
          </p:cNvSpPr>
          <p:nvPr>
            <p:ph type="title"/>
          </p:nvPr>
        </p:nvSpPr>
        <p:spPr>
          <a:xfrm>
            <a:off x="0" y="207817"/>
            <a:ext cx="6986587" cy="457200"/>
          </a:xfrm>
        </p:spPr>
        <p:txBody>
          <a:bodyPr/>
          <a:lstStyle/>
          <a:p>
            <a:pPr algn="l"/>
            <a:r>
              <a:rPr lang="en-US" dirty="0" err="1" smtClean="0"/>
              <a:t>Fazit</a:t>
            </a:r>
            <a:endParaRPr lang="en-US" dirty="0" smtClean="0"/>
          </a:p>
        </p:txBody>
      </p:sp>
      <p:sp>
        <p:nvSpPr>
          <p:cNvPr id="9" name="Content Placeholder 28"/>
          <p:cNvSpPr>
            <a:spLocks noGrp="1"/>
          </p:cNvSpPr>
          <p:nvPr>
            <p:ph idx="1"/>
          </p:nvPr>
        </p:nvSpPr>
        <p:spPr bwMode="auto">
          <a:xfrm>
            <a:off x="2960272" y="1021270"/>
            <a:ext cx="7719017" cy="571203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2913" indent="-442913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</a:pPr>
            <a:r>
              <a:rPr lang="de-DE" sz="2000" dirty="0" smtClean="0"/>
              <a:t>Wir setzen V-Modell XT-ähnliche Ansätze, um Festpreis-Projekt mit </a:t>
            </a:r>
            <a:r>
              <a:rPr lang="de-DE" sz="2000" dirty="0" err="1" smtClean="0"/>
              <a:t>Scruming</a:t>
            </a:r>
            <a:r>
              <a:rPr lang="de-DE" sz="2000" dirty="0" smtClean="0"/>
              <a:t> abzuwickeln</a:t>
            </a:r>
          </a:p>
          <a:p>
            <a:pPr marL="442913" indent="-442913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</a:pPr>
            <a:r>
              <a:rPr lang="de-DE" sz="2000" dirty="0" err="1" smtClean="0"/>
              <a:t>Scruming</a:t>
            </a:r>
            <a:r>
              <a:rPr lang="de-DE" sz="2000" dirty="0" smtClean="0"/>
              <a:t> beim agilen </a:t>
            </a:r>
            <a:r>
              <a:rPr lang="de-DE" sz="2000" dirty="0" err="1" smtClean="0"/>
              <a:t>Nearhsoring</a:t>
            </a:r>
            <a:r>
              <a:rPr lang="de-DE" sz="2000" dirty="0" smtClean="0"/>
              <a:t> @POET Egypt</a:t>
            </a:r>
          </a:p>
          <a:p>
            <a:pPr marL="442913" indent="-442913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</a:pPr>
            <a:r>
              <a:rPr lang="de-DE" sz="2000" dirty="0" smtClean="0"/>
              <a:t>V-Modell XT beim Kunden @DE</a:t>
            </a:r>
          </a:p>
          <a:p>
            <a:pPr marL="442913" indent="-442913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</a:pPr>
            <a:r>
              <a:rPr lang="de-DE" sz="2000" dirty="0" smtClean="0"/>
              <a:t>Mapping zwischen beiden Welten wird 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</a:t>
            </a:r>
            <a:r>
              <a:rPr lang="de-DE" sz="2000" dirty="0" smtClean="0"/>
              <a:t> durch den Projektleiter (DE) und </a:t>
            </a:r>
            <a:r>
              <a:rPr lang="de-DE" sz="2000" dirty="0" err="1" smtClean="0"/>
              <a:t>Scrummaster</a:t>
            </a:r>
            <a:r>
              <a:rPr lang="de-DE" sz="2000" dirty="0" smtClean="0"/>
              <a:t> (EG) durchgeführt</a:t>
            </a:r>
          </a:p>
          <a:p>
            <a:pPr marL="442913" indent="-442913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</a:pPr>
            <a:r>
              <a:rPr lang="de-DE" sz="2000" dirty="0" smtClean="0"/>
              <a:t>JIRA bildet eine Quelle für beide Sichtweisen</a:t>
            </a:r>
          </a:p>
          <a:p>
            <a:pPr marL="842963" lvl="1" indent="-442913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</a:pPr>
            <a:r>
              <a:rPr lang="de-DE" sz="1800" dirty="0" smtClean="0"/>
              <a:t>Damit spart man unnötige Dokumentationsoverhead</a:t>
            </a:r>
          </a:p>
          <a:p>
            <a:pPr marL="842963" lvl="1" indent="-442913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</a:pPr>
            <a:r>
              <a:rPr lang="de-DE" sz="1800" dirty="0" smtClean="0"/>
              <a:t>Jeder lebt in seinem bevorzugten Arbeitsweise</a:t>
            </a:r>
          </a:p>
          <a:p>
            <a:pPr marL="442913" indent="-442913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</a:pPr>
            <a:r>
              <a:rPr lang="de-DE" sz="2000" dirty="0" smtClean="0"/>
              <a:t>Schlussel zum Erfolg</a:t>
            </a:r>
          </a:p>
          <a:p>
            <a:pPr marL="842963" lvl="1" indent="-442913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</a:pPr>
            <a:r>
              <a:rPr lang="de-DE" sz="1800" dirty="0" smtClean="0"/>
              <a:t>JIRA als zentrale Planungsstelle (inkl. Stundenerfassung)</a:t>
            </a:r>
          </a:p>
          <a:p>
            <a:pPr marL="842963" lvl="1" indent="-442913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</a:pPr>
            <a:r>
              <a:rPr lang="de-DE" sz="1800" dirty="0" smtClean="0"/>
              <a:t>Strenge Regeln (</a:t>
            </a:r>
            <a:r>
              <a:rPr lang="de-DE" sz="1800" dirty="0" err="1" smtClean="0"/>
              <a:t>Conventions</a:t>
            </a:r>
            <a:r>
              <a:rPr lang="de-DE" sz="1800" dirty="0" smtClean="0"/>
              <a:t>) in JIRA einhalten</a:t>
            </a:r>
          </a:p>
          <a:p>
            <a:pPr marL="842963" lvl="1" indent="-442913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</a:pPr>
            <a:endParaRPr lang="de-DE" sz="1800" dirty="0" smtClean="0"/>
          </a:p>
          <a:p>
            <a:pPr marL="442913" indent="-442913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</a:pPr>
            <a:endParaRPr lang="de-DE" sz="2000" dirty="0" smtClean="0"/>
          </a:p>
          <a:p>
            <a:pPr marL="442913" indent="-442913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</a:pPr>
            <a:endParaRPr lang="de-DE" sz="2000" dirty="0" smtClean="0"/>
          </a:p>
          <a:p>
            <a:pPr marL="442913" indent="-442913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</a:pP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71463" y="3602381"/>
            <a:ext cx="2557462" cy="2968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 descr="elephant-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73" y="4214113"/>
            <a:ext cx="2038350" cy="2238375"/>
          </a:xfrm>
          <a:prstGeom prst="rect">
            <a:avLst/>
          </a:prstGeom>
        </p:spPr>
      </p:pic>
      <p:sp>
        <p:nvSpPr>
          <p:cNvPr id="7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itle 7"/>
          <p:cNvSpPr>
            <a:spLocks noGrp="1"/>
          </p:cNvSpPr>
          <p:nvPr>
            <p:ph type="title"/>
          </p:nvPr>
        </p:nvSpPr>
        <p:spPr>
          <a:xfrm>
            <a:off x="28950" y="106875"/>
            <a:ext cx="10175875" cy="647700"/>
          </a:xfrm>
        </p:spPr>
        <p:txBody>
          <a:bodyPr/>
          <a:lstStyle/>
          <a:p>
            <a:r>
              <a:rPr lang="en-US" dirty="0" err="1" smtClean="0"/>
              <a:t>Fragen</a:t>
            </a:r>
            <a:endParaRPr lang="en-US" dirty="0" smtClean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237038" y="2049463"/>
            <a:ext cx="4895850" cy="2751137"/>
            <a:chOff x="5200862" y="3899896"/>
            <a:chExt cx="4895850" cy="2750681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5272299" y="3899896"/>
              <a:ext cx="4754563" cy="27363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18439" name="Text Box 6"/>
            <p:cNvSpPr txBox="1">
              <a:spLocks noChangeArrowheads="1"/>
            </p:cNvSpPr>
            <p:nvPr/>
          </p:nvSpPr>
          <p:spPr bwMode="auto">
            <a:xfrm>
              <a:off x="5200862" y="3972921"/>
              <a:ext cx="4895850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tabLst>
                  <a:tab pos="2149475" algn="r"/>
                  <a:tab pos="2508250" algn="l"/>
                  <a:tab pos="2781300" algn="l"/>
                  <a:tab pos="3403600" algn="l"/>
                </a:tabLst>
              </a:pPr>
              <a:endParaRPr lang="de-DE" sz="1200">
                <a:solidFill>
                  <a:schemeClr val="tx1"/>
                </a:solidFill>
                <a:sym typeface="Wingdings" pitchFamily="2" charset="2"/>
              </a:endParaRPr>
            </a:p>
            <a:p>
              <a:pPr>
                <a:tabLst>
                  <a:tab pos="2149475" algn="r"/>
                  <a:tab pos="2508250" algn="l"/>
                  <a:tab pos="2781300" algn="l"/>
                  <a:tab pos="3403600" algn="l"/>
                </a:tabLst>
              </a:pPr>
              <a:endParaRPr lang="de-DE" sz="1200">
                <a:solidFill>
                  <a:schemeClr val="tx1"/>
                </a:solidFill>
                <a:sym typeface="Wingdings" pitchFamily="2" charset="2"/>
              </a:endParaRPr>
            </a:p>
            <a:p>
              <a:pPr>
                <a:tabLst>
                  <a:tab pos="2149475" algn="r"/>
                  <a:tab pos="2508250" algn="l"/>
                  <a:tab pos="2781300" algn="l"/>
                  <a:tab pos="3403600" algn="l"/>
                </a:tabLst>
              </a:pPr>
              <a:endParaRPr lang="de-DE" sz="1200">
                <a:solidFill>
                  <a:schemeClr val="tx1"/>
                </a:solidFill>
                <a:sym typeface="Wingdings" pitchFamily="2" charset="2"/>
              </a:endParaRPr>
            </a:p>
            <a:p>
              <a:pPr>
                <a:tabLst>
                  <a:tab pos="2149475" algn="r"/>
                  <a:tab pos="2508250" algn="l"/>
                  <a:tab pos="2781300" algn="l"/>
                  <a:tab pos="3403600" algn="l"/>
                </a:tabLst>
              </a:pPr>
              <a:endParaRPr lang="de-DE" sz="1200">
                <a:solidFill>
                  <a:schemeClr val="tx1"/>
                </a:solidFill>
                <a:sym typeface="Wingdings" pitchFamily="2" charset="2"/>
              </a:endParaRPr>
            </a:p>
            <a:p>
              <a:pPr>
                <a:tabLst>
                  <a:tab pos="2149475" algn="r"/>
                  <a:tab pos="2508250" algn="l"/>
                  <a:tab pos="2781300" algn="l"/>
                  <a:tab pos="3403600" algn="l"/>
                </a:tabLst>
              </a:pPr>
              <a:endParaRPr lang="de-DE" sz="1200">
                <a:solidFill>
                  <a:schemeClr val="tx1"/>
                </a:solidFill>
                <a:sym typeface="Wingdings" pitchFamily="2" charset="2"/>
              </a:endParaRPr>
            </a:p>
            <a:p>
              <a:pPr>
                <a:tabLst>
                  <a:tab pos="2149475" algn="r"/>
                  <a:tab pos="2508250" algn="l"/>
                  <a:tab pos="2781300" algn="l"/>
                  <a:tab pos="3403600" algn="l"/>
                </a:tabLst>
              </a:pPr>
              <a:r>
                <a:rPr lang="de-DE" sz="120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de-DE" sz="1200" b="1">
                  <a:solidFill>
                    <a:schemeClr val="tx1"/>
                  </a:solidFill>
                  <a:sym typeface="Wingdings" pitchFamily="2" charset="2"/>
                </a:rPr>
                <a:t>Prof. Dr. Khaled Nagi		</a:t>
              </a:r>
              <a:r>
                <a:rPr lang="de-DE" sz="1200">
                  <a:solidFill>
                    <a:schemeClr val="tx1"/>
                  </a:solidFill>
                  <a:sym typeface="Wingdings" pitchFamily="2" charset="2"/>
                </a:rPr>
                <a:t>POET Egypt LLC</a:t>
              </a:r>
              <a:r>
                <a:rPr lang="de-DE" sz="1200" b="1">
                  <a:solidFill>
                    <a:schemeClr val="tx1"/>
                  </a:solidFill>
                  <a:sym typeface="Wingdings" pitchFamily="2" charset="2"/>
                </a:rPr>
                <a:t>	</a:t>
              </a:r>
            </a:p>
            <a:p>
              <a:pPr>
                <a:tabLst>
                  <a:tab pos="2149475" algn="r"/>
                  <a:tab pos="2508250" algn="l"/>
                  <a:tab pos="2781300" algn="l"/>
                  <a:tab pos="3403600" algn="l"/>
                </a:tabLst>
              </a:pPr>
              <a:r>
                <a:rPr lang="de-DE" sz="1200">
                  <a:solidFill>
                    <a:schemeClr val="tx1"/>
                  </a:solidFill>
                  <a:sym typeface="Wingdings" pitchFamily="2" charset="2"/>
                </a:rPr>
                <a:t>		Kerdahy Str. 26</a:t>
              </a:r>
            </a:p>
            <a:p>
              <a:pPr>
                <a:tabLst>
                  <a:tab pos="2149475" algn="r"/>
                  <a:tab pos="2508250" algn="l"/>
                  <a:tab pos="2781300" algn="l"/>
                  <a:tab pos="3403600" algn="l"/>
                </a:tabLst>
              </a:pPr>
              <a:r>
                <a:rPr lang="de-DE" sz="1200">
                  <a:solidFill>
                    <a:schemeClr val="tx1"/>
                  </a:solidFill>
                  <a:sym typeface="Wingdings" pitchFamily="2" charset="2"/>
                </a:rPr>
                <a:t>		21311 Alexandria</a:t>
              </a:r>
            </a:p>
            <a:p>
              <a:pPr>
                <a:tabLst>
                  <a:tab pos="2149475" algn="r"/>
                  <a:tab pos="2508250" algn="l"/>
                  <a:tab pos="2781300" algn="l"/>
                  <a:tab pos="3403600" algn="l"/>
                </a:tabLst>
              </a:pPr>
              <a:r>
                <a:rPr lang="de-DE" sz="1200">
                  <a:solidFill>
                    <a:schemeClr val="tx1"/>
                  </a:solidFill>
                  <a:sym typeface="Wingdings" pitchFamily="2" charset="2"/>
                </a:rPr>
                <a:t>		Egypt</a:t>
              </a:r>
            </a:p>
            <a:p>
              <a:pPr>
                <a:tabLst>
                  <a:tab pos="2149475" algn="r"/>
                  <a:tab pos="2508250" algn="l"/>
                  <a:tab pos="2781300" algn="l"/>
                  <a:tab pos="3403600" algn="l"/>
                </a:tabLst>
              </a:pPr>
              <a:r>
                <a:rPr lang="de-DE" sz="1200">
                  <a:solidFill>
                    <a:schemeClr val="tx1"/>
                  </a:solidFill>
                  <a:sym typeface="Wingdings" pitchFamily="2" charset="2"/>
                </a:rPr>
                <a:t>		</a:t>
              </a:r>
            </a:p>
            <a:p>
              <a:pPr>
                <a:tabLst>
                  <a:tab pos="2149475" algn="r"/>
                  <a:tab pos="2508250" algn="l"/>
                  <a:tab pos="2781300" algn="l"/>
                  <a:tab pos="3403600" algn="l"/>
                </a:tabLst>
              </a:pPr>
              <a:endParaRPr lang="de-DE" sz="1200">
                <a:solidFill>
                  <a:schemeClr val="tx1"/>
                </a:solidFill>
                <a:sym typeface="Wingdings" pitchFamily="2" charset="2"/>
              </a:endParaRPr>
            </a:p>
            <a:p>
              <a:pPr>
                <a:tabLst>
                  <a:tab pos="2149475" algn="r"/>
                  <a:tab pos="2508250" algn="l"/>
                  <a:tab pos="2781300" algn="l"/>
                  <a:tab pos="3403600" algn="l"/>
                </a:tabLst>
              </a:pPr>
              <a:r>
                <a:rPr lang="de-DE" sz="1200">
                  <a:solidFill>
                    <a:schemeClr val="tx1"/>
                  </a:solidFill>
                  <a:sym typeface="Wingdings 2" pitchFamily="18" charset="2"/>
                </a:rPr>
                <a:t> khaled.nagi@poet-egypt.com			</a:t>
              </a:r>
              <a:r>
                <a:rPr lang="de-DE" sz="1200">
                  <a:solidFill>
                    <a:schemeClr val="tx1"/>
                  </a:solidFill>
                  <a:sym typeface="Wingdings" pitchFamily="2" charset="2"/>
                </a:rPr>
                <a:t>+20 (0) 3 5423078</a:t>
              </a:r>
            </a:p>
            <a:p>
              <a:pPr>
                <a:tabLst>
                  <a:tab pos="2149475" algn="r"/>
                  <a:tab pos="2508250" algn="l"/>
                  <a:tab pos="2781300" algn="l"/>
                  <a:tab pos="3403600" algn="l"/>
                </a:tabLst>
              </a:pPr>
              <a:r>
                <a:rPr lang="de-DE" sz="1200">
                  <a:solidFill>
                    <a:schemeClr val="tx1"/>
                  </a:solidFill>
                  <a:sym typeface="Wingdings 2" pitchFamily="18" charset="2"/>
                </a:rPr>
                <a:t> http://www.poet-egypt.com			+20 (0) 3 5429924</a:t>
              </a:r>
              <a:endParaRPr lang="de-DE" sz="1200">
                <a:solidFill>
                  <a:schemeClr val="tx1"/>
                </a:solidFill>
                <a:sym typeface="Wingdings" pitchFamily="2" charset="2"/>
              </a:endParaRPr>
            </a:p>
            <a:p>
              <a:pPr>
                <a:tabLst>
                  <a:tab pos="2149475" algn="r"/>
                  <a:tab pos="2508250" algn="l"/>
                  <a:tab pos="2781300" algn="l"/>
                  <a:tab pos="3403600" algn="l"/>
                </a:tabLst>
              </a:pPr>
              <a:r>
                <a:rPr lang="de-DE" sz="1200">
                  <a:solidFill>
                    <a:schemeClr val="tx1"/>
                  </a:solidFill>
                  <a:sym typeface="Wingdings" pitchFamily="2" charset="2"/>
                </a:rPr>
                <a:t>		</a:t>
              </a:r>
              <a:endParaRPr lang="de-DE" sz="1000">
                <a:solidFill>
                  <a:schemeClr val="tx1"/>
                </a:solidFill>
                <a:sym typeface="Wingdings" pitchFamily="2" charset="2"/>
              </a:endParaRPr>
            </a:p>
          </p:txBody>
        </p:sp>
        <p:pic>
          <p:nvPicPr>
            <p:cNvPr id="18440" name="Picture 7" descr="POET_Logo_NEU_Briefpapi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64687" y="4147546"/>
              <a:ext cx="1728788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ounded Rectangle 8"/>
          <p:cNvSpPr/>
          <p:nvPr/>
        </p:nvSpPr>
        <p:spPr bwMode="auto">
          <a:xfrm>
            <a:off x="271463" y="3635937"/>
            <a:ext cx="2557462" cy="2968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271463" y="1225738"/>
            <a:ext cx="2557462" cy="2968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7" name="Picture 5" descr="POET_Zentrale"/>
          <p:cNvPicPr>
            <a:picLocks noChangeAspect="1" noChangeArrowheads="1"/>
          </p:cNvPicPr>
          <p:nvPr/>
        </p:nvPicPr>
        <p:blipFill>
          <a:blip r:embed="rId3" cstate="print">
            <a:lum bright="38000" contrast="-54000"/>
          </a:blip>
          <a:srcRect/>
          <a:stretch>
            <a:fillRect/>
          </a:stretch>
        </p:blipFill>
        <p:spPr bwMode="auto">
          <a:xfrm>
            <a:off x="228028" y="5122642"/>
            <a:ext cx="2265790" cy="131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4067"/>
            <a:ext cx="6986587" cy="457200"/>
          </a:xfrm>
        </p:spPr>
        <p:txBody>
          <a:bodyPr/>
          <a:lstStyle/>
          <a:p>
            <a:pPr algn="l" eaLnBrk="1" hangingPunct="1"/>
            <a:r>
              <a:rPr lang="de-DE" sz="2400" dirty="0" smtClean="0"/>
              <a:t>Unternehmenskennzahlen</a:t>
            </a:r>
            <a:endParaRPr lang="en-US" sz="2400" dirty="0" smtClean="0"/>
          </a:p>
        </p:txBody>
      </p:sp>
      <p:sp>
        <p:nvSpPr>
          <p:cNvPr id="5124" name="Content Placeholder 28"/>
          <p:cNvSpPr>
            <a:spLocks noGrp="1"/>
          </p:cNvSpPr>
          <p:nvPr>
            <p:ph idx="1"/>
          </p:nvPr>
        </p:nvSpPr>
        <p:spPr bwMode="auto">
          <a:xfrm>
            <a:off x="2951798" y="1015047"/>
            <a:ext cx="7225351" cy="475635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2913" indent="-442913" eaLnBrk="1" hangingPunct="1">
              <a:lnSpc>
                <a:spcPct val="95000"/>
              </a:lnSpc>
              <a:spcBef>
                <a:spcPct val="55000"/>
              </a:spcBef>
            </a:pPr>
            <a:r>
              <a:rPr lang="de-DE" sz="2000" dirty="0" smtClean="0"/>
              <a:t>Die POET AG ist ein führender Anbieter umfangreicher Katalogplattformen für B2B eCommerce und </a:t>
            </a:r>
            <a:r>
              <a:rPr lang="de-DE" sz="2000" dirty="0" err="1" smtClean="0"/>
              <a:t>Supplier</a:t>
            </a:r>
            <a:r>
              <a:rPr lang="de-DE" sz="2000" dirty="0" smtClean="0"/>
              <a:t> </a:t>
            </a:r>
            <a:r>
              <a:rPr lang="de-DE" sz="2000" dirty="0" err="1" smtClean="0"/>
              <a:t>Relationship</a:t>
            </a:r>
            <a:r>
              <a:rPr lang="de-DE" sz="2000" dirty="0" smtClean="0"/>
              <a:t> Management.</a:t>
            </a:r>
          </a:p>
          <a:p>
            <a:pPr marL="442913" indent="-442913" eaLnBrk="1" hangingPunct="1">
              <a:lnSpc>
                <a:spcPct val="95000"/>
              </a:lnSpc>
              <a:spcBef>
                <a:spcPct val="55000"/>
              </a:spcBef>
            </a:pPr>
            <a:r>
              <a:rPr lang="de-DE" sz="2000" dirty="0" smtClean="0"/>
              <a:t>Fokus des Produktportfolios: Kollaboration im Produktdatenmanagement zwischen Unternehmen.</a:t>
            </a:r>
          </a:p>
          <a:p>
            <a:pPr marL="442913" indent="-442913">
              <a:lnSpc>
                <a:spcPct val="95000"/>
              </a:lnSpc>
              <a:spcBef>
                <a:spcPct val="55000"/>
              </a:spcBef>
            </a:pPr>
            <a:r>
              <a:rPr lang="de-DE" sz="2000" dirty="0" smtClean="0"/>
              <a:t>Der Hauptsitz ist in Karlsruhe mit </a:t>
            </a:r>
            <a:br>
              <a:rPr lang="de-DE" sz="2000" dirty="0" smtClean="0"/>
            </a:br>
            <a:r>
              <a:rPr lang="de-DE" sz="2000" dirty="0" smtClean="0"/>
              <a:t>Entwicklungsstandort Alexandria. </a:t>
            </a:r>
          </a:p>
          <a:p>
            <a:pPr marL="442913" indent="-442913" eaLnBrk="1" hangingPunct="1">
              <a:lnSpc>
                <a:spcPct val="95000"/>
              </a:lnSpc>
              <a:spcBef>
                <a:spcPct val="55000"/>
              </a:spcBef>
            </a:pPr>
            <a:r>
              <a:rPr lang="de-DE" sz="2000" dirty="0" smtClean="0"/>
              <a:t>ABB Inc., Daimler AG, EADS, IBM, ThyssenKrupp AG und Volkswagen AG verlassen sich auf die </a:t>
            </a:r>
            <a:r>
              <a:rPr lang="de-DE" sz="2000" dirty="0" err="1" smtClean="0"/>
              <a:t>eBusiness</a:t>
            </a:r>
            <a:r>
              <a:rPr lang="de-DE" sz="2000" dirty="0" smtClean="0"/>
              <a:t>-Lösungen von POET.</a:t>
            </a:r>
          </a:p>
          <a:p>
            <a:pPr marL="442913" indent="-442913">
              <a:lnSpc>
                <a:spcPct val="95000"/>
              </a:lnSpc>
              <a:spcBef>
                <a:spcPct val="55000"/>
              </a:spcBef>
            </a:pPr>
            <a:r>
              <a:rPr lang="de-DE" sz="2000" dirty="0" smtClean="0"/>
              <a:t>Die POET AG bietet sowohl Consulting, Lizenz- und Projektgeschäft als auch </a:t>
            </a:r>
            <a:r>
              <a:rPr lang="de-DE" sz="2000" dirty="0" err="1" smtClean="0"/>
              <a:t>SaaS</a:t>
            </a:r>
            <a:r>
              <a:rPr lang="de-DE" sz="2000" dirty="0" smtClean="0"/>
              <a:t> und Business Services an.</a:t>
            </a:r>
          </a:p>
          <a:p>
            <a:pPr marL="442913" indent="-442913">
              <a:spcBef>
                <a:spcPct val="65000"/>
              </a:spcBef>
              <a:defRPr/>
            </a:pPr>
            <a:r>
              <a:rPr lang="de-DE" sz="2000" dirty="0" smtClean="0"/>
              <a:t>Anzahl der Mitarbeiter: ~ 50.</a:t>
            </a:r>
          </a:p>
          <a:p>
            <a:pPr marL="842963" lvl="1" indent="-442913">
              <a:spcBef>
                <a:spcPts val="600"/>
              </a:spcBef>
              <a:buNone/>
              <a:defRPr/>
            </a:pPr>
            <a:r>
              <a:rPr lang="de-DE" sz="2000" dirty="0" smtClean="0"/>
              <a:t>	</a:t>
            </a:r>
            <a:endParaRPr lang="de-DE" sz="1000" dirty="0" smtClean="0"/>
          </a:p>
          <a:p>
            <a:pPr marL="442913" indent="-442913">
              <a:lnSpc>
                <a:spcPct val="95000"/>
              </a:lnSpc>
              <a:spcBef>
                <a:spcPct val="55000"/>
              </a:spcBef>
            </a:pPr>
            <a:endParaRPr lang="de-DE" sz="2000" dirty="0" smtClean="0"/>
          </a:p>
        </p:txBody>
      </p:sp>
      <p:sp>
        <p:nvSpPr>
          <p:cNvPr id="8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knagi\Poet-Egypt\Sales\Flyer-VKSI\Photos\DSC03859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6000"/>
          </a:blip>
          <a:srcRect/>
          <a:stretch>
            <a:fillRect/>
          </a:stretch>
        </p:blipFill>
        <p:spPr bwMode="auto">
          <a:xfrm>
            <a:off x="356261" y="5059144"/>
            <a:ext cx="1235034" cy="15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6254"/>
            <a:ext cx="10175875" cy="481445"/>
          </a:xfrm>
        </p:spPr>
        <p:txBody>
          <a:bodyPr/>
          <a:lstStyle/>
          <a:p>
            <a:r>
              <a:rPr lang="en-US" dirty="0" err="1" smtClean="0"/>
              <a:t>Unternehmenskennzahlen</a:t>
            </a:r>
            <a:endParaRPr lang="en-US" dirty="0" smtClean="0"/>
          </a:p>
        </p:txBody>
      </p:sp>
      <p:sp>
        <p:nvSpPr>
          <p:cNvPr id="6148" name="Content Placeholder 28"/>
          <p:cNvSpPr>
            <a:spLocks noGrp="1"/>
          </p:cNvSpPr>
          <p:nvPr>
            <p:ph idx="1"/>
          </p:nvPr>
        </p:nvSpPr>
        <p:spPr>
          <a:xfrm>
            <a:off x="2956953" y="1011621"/>
            <a:ext cx="7220197" cy="5238750"/>
          </a:xfrm>
          <a:noFill/>
        </p:spPr>
        <p:txBody>
          <a:bodyPr/>
          <a:lstStyle/>
          <a:p>
            <a:pPr marL="442913" indent="-442913">
              <a:spcBef>
                <a:spcPct val="55000"/>
              </a:spcBef>
              <a:defRPr/>
            </a:pPr>
            <a:r>
              <a:rPr lang="de-DE" sz="2000" dirty="0" smtClean="0"/>
              <a:t>POET Egypt, LLC ist eine Tochterfirma der  POET AG. Beheimatet in Alexandria, Ägypten, ist sie die </a:t>
            </a:r>
            <a:r>
              <a:rPr lang="de-DE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Nearshore</a:t>
            </a:r>
            <a:r>
              <a:rPr lang="de-DE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Software Fabrik</a:t>
            </a:r>
            <a:r>
              <a:rPr lang="de-DE" sz="2000" dirty="0" smtClean="0"/>
              <a:t> der POET AG.</a:t>
            </a:r>
          </a:p>
          <a:p>
            <a:pPr marL="442913" indent="-442913">
              <a:spcBef>
                <a:spcPct val="55000"/>
              </a:spcBef>
              <a:defRPr/>
            </a:pPr>
            <a:r>
              <a:rPr lang="de-DE" sz="2000" dirty="0" smtClean="0"/>
              <a:t>Seit der Gründung 2004 wächst POET Egypt stetig.   Teamgröße und Leistungsumfang weiten sich aus.</a:t>
            </a:r>
          </a:p>
          <a:p>
            <a:pPr marL="442913" indent="-442913">
              <a:spcBef>
                <a:spcPct val="55000"/>
              </a:spcBef>
              <a:defRPr/>
            </a:pPr>
            <a:r>
              <a:rPr lang="de-DE" sz="2000" dirty="0" smtClean="0"/>
              <a:t>Seit 2007 bietet POET Egypt auch anderen Softwarehäusern ihre Leistungen an. </a:t>
            </a:r>
          </a:p>
          <a:p>
            <a:pPr marL="442913" indent="-442913">
              <a:spcBef>
                <a:spcPct val="55000"/>
              </a:spcBef>
              <a:defRPr/>
            </a:pPr>
            <a:r>
              <a:rPr lang="de-DE" sz="2000" dirty="0" smtClean="0"/>
              <a:t>Bisherige Kunden sind in Deutschland und den USA.</a:t>
            </a:r>
          </a:p>
          <a:p>
            <a:pPr marL="442913" indent="-442913">
              <a:spcBef>
                <a:spcPct val="55000"/>
              </a:spcBef>
              <a:defRPr/>
            </a:pPr>
            <a:r>
              <a:rPr lang="de-DE" sz="2000" dirty="0" smtClean="0"/>
              <a:t>2011 CMMI Level 3 zertifiziert.</a:t>
            </a:r>
          </a:p>
          <a:p>
            <a:pPr marL="442913" indent="-442913">
              <a:spcBef>
                <a:spcPct val="65000"/>
              </a:spcBef>
              <a:defRPr/>
            </a:pPr>
            <a:r>
              <a:rPr lang="de-DE" sz="2000" dirty="0" smtClean="0"/>
              <a:t>Anzahl der Mitarbeiter: ~ 30.</a:t>
            </a:r>
            <a:endParaRPr lang="de-DE" sz="1000" dirty="0" smtClean="0"/>
          </a:p>
          <a:p>
            <a:pPr marL="442913" indent="-442913">
              <a:spcBef>
                <a:spcPct val="55000"/>
              </a:spcBef>
              <a:buNone/>
              <a:defRPr/>
            </a:pPr>
            <a:endParaRPr lang="de-DE" sz="2000" dirty="0" smtClean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271463" y="1225738"/>
            <a:ext cx="2557462" cy="2968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2498" y="4018327"/>
            <a:ext cx="3781425" cy="261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knagi\Poet-Egypt\Sales\Flyer-VKSI\Photos\DSC03859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6000"/>
          </a:blip>
          <a:srcRect/>
          <a:stretch>
            <a:fillRect/>
          </a:stretch>
        </p:blipFill>
        <p:spPr bwMode="auto">
          <a:xfrm>
            <a:off x="356261" y="5059144"/>
            <a:ext cx="1235034" cy="15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6254"/>
            <a:ext cx="10175875" cy="481445"/>
          </a:xfrm>
        </p:spPr>
        <p:txBody>
          <a:bodyPr/>
          <a:lstStyle/>
          <a:p>
            <a:r>
              <a:rPr lang="de-DE" dirty="0" smtClean="0"/>
              <a:t>Herausforderung beim Agil und Festpreis</a:t>
            </a:r>
            <a:endParaRPr lang="en-US" dirty="0" smtClean="0"/>
          </a:p>
        </p:txBody>
      </p:sp>
      <p:sp>
        <p:nvSpPr>
          <p:cNvPr id="6148" name="Content Placeholder 28"/>
          <p:cNvSpPr>
            <a:spLocks noGrp="1"/>
          </p:cNvSpPr>
          <p:nvPr>
            <p:ph idx="1"/>
          </p:nvPr>
        </p:nvSpPr>
        <p:spPr>
          <a:xfrm>
            <a:off x="2956953" y="1011621"/>
            <a:ext cx="7220197" cy="5238750"/>
          </a:xfrm>
          <a:noFill/>
        </p:spPr>
        <p:txBody>
          <a:bodyPr/>
          <a:lstStyle/>
          <a:p>
            <a:pPr marL="442913" indent="-442913">
              <a:spcBef>
                <a:spcPts val="600"/>
              </a:spcBef>
              <a:defRPr/>
            </a:pPr>
            <a:r>
              <a:rPr lang="de-DE" sz="2000" dirty="0" smtClean="0"/>
              <a:t>Fakten</a:t>
            </a:r>
          </a:p>
          <a:p>
            <a:pPr marL="842963" lvl="1" indent="-442913">
              <a:spcBef>
                <a:spcPts val="600"/>
              </a:spcBef>
              <a:defRPr/>
            </a:pPr>
            <a:r>
              <a:rPr lang="de-DE" sz="1800" dirty="0" smtClean="0"/>
              <a:t>Agile Entwicklungsmethoden haben sich als solide Software-Engineering-Disziplin etabliert.</a:t>
            </a:r>
          </a:p>
          <a:p>
            <a:pPr marL="842963" lvl="1" indent="-442913">
              <a:spcBef>
                <a:spcPts val="600"/>
              </a:spcBef>
              <a:defRPr/>
            </a:pPr>
            <a:r>
              <a:rPr lang="de-DE" sz="1800" dirty="0" smtClean="0"/>
              <a:t>Viele traditionelle Kunden bleiben bei ihrer Festpreis-Politik.</a:t>
            </a:r>
          </a:p>
          <a:p>
            <a:pPr marL="442913" indent="-442913">
              <a:spcBef>
                <a:spcPts val="600"/>
              </a:spcBef>
              <a:defRPr/>
            </a:pPr>
            <a:r>
              <a:rPr lang="de-DE" sz="2000" dirty="0" smtClean="0"/>
              <a:t>Problem</a:t>
            </a:r>
          </a:p>
          <a:p>
            <a:pPr marL="842963" lvl="1" indent="-442913">
              <a:spcBef>
                <a:spcPts val="600"/>
              </a:spcBef>
              <a:defRPr/>
            </a:pPr>
            <a:r>
              <a:rPr lang="de-DE" sz="1800" dirty="0" smtClean="0"/>
              <a:t>Agile Entwickler wollen keine Wasserfall-Methodik mehr.</a:t>
            </a:r>
          </a:p>
          <a:p>
            <a:pPr marL="842963" lvl="1" indent="-442913">
              <a:spcBef>
                <a:spcPts val="600"/>
              </a:spcBef>
              <a:defRPr/>
            </a:pPr>
            <a:r>
              <a:rPr lang="de-DE" sz="1800" dirty="0" smtClean="0"/>
              <a:t>Viele Festpreis-Kunden haben nur Wasserfall im kopf.</a:t>
            </a:r>
          </a:p>
          <a:p>
            <a:pPr marL="442913" indent="-442913">
              <a:spcBef>
                <a:spcPts val="600"/>
              </a:spcBef>
              <a:defRPr/>
            </a:pPr>
            <a:r>
              <a:rPr lang="de-DE" sz="2000" dirty="0" smtClean="0"/>
              <a:t>Lösungsansatz</a:t>
            </a:r>
          </a:p>
          <a:p>
            <a:pPr marL="842963" lvl="1" indent="-442913">
              <a:spcBef>
                <a:spcPts val="600"/>
              </a:spcBef>
              <a:defRPr/>
            </a:pPr>
            <a:r>
              <a:rPr lang="de-DE" sz="1800" dirty="0" err="1" smtClean="0"/>
              <a:t>Scrum</a:t>
            </a:r>
            <a:r>
              <a:rPr lang="de-DE" sz="1800" dirty="0" smtClean="0"/>
              <a:t> mit V-Modell XT</a:t>
            </a:r>
          </a:p>
          <a:p>
            <a:pPr marL="1243013" lvl="2" indent="-442913">
              <a:spcBef>
                <a:spcPts val="600"/>
              </a:spcBef>
              <a:defRPr/>
            </a:pPr>
            <a:r>
              <a:rPr lang="de-DE" sz="1600" dirty="0" smtClean="0"/>
              <a:t>an sich ist die Idee nicht neu (sehe u.a.	          11.2009)  </a:t>
            </a:r>
          </a:p>
          <a:p>
            <a:pPr marL="442913" indent="-442913">
              <a:spcBef>
                <a:spcPts val="600"/>
              </a:spcBef>
              <a:defRPr/>
            </a:pPr>
            <a:r>
              <a:rPr lang="de-DE" sz="2000" dirty="0" smtClean="0"/>
              <a:t>Herausforderung</a:t>
            </a:r>
          </a:p>
          <a:p>
            <a:pPr marL="842963" lvl="1" indent="-442913">
              <a:spcBef>
                <a:spcPts val="600"/>
              </a:spcBef>
              <a:defRPr/>
            </a:pPr>
            <a:r>
              <a:rPr lang="de-DE" sz="1800" dirty="0" smtClean="0"/>
              <a:t>Sollen agile Entwickler auch die V-Modell XT beherrschen?</a:t>
            </a:r>
          </a:p>
          <a:p>
            <a:pPr marL="842963" lvl="1" indent="-442913">
              <a:spcBef>
                <a:spcPts val="600"/>
              </a:spcBef>
              <a:defRPr/>
            </a:pPr>
            <a:r>
              <a:rPr lang="de-DE" sz="1800" dirty="0" smtClean="0"/>
              <a:t>Wer stellt das Mapping zwischen beiden Welten her?</a:t>
            </a:r>
          </a:p>
          <a:p>
            <a:pPr marL="842963" lvl="1" indent="-442913">
              <a:spcBef>
                <a:spcPts val="600"/>
              </a:spcBef>
              <a:defRPr/>
            </a:pPr>
            <a:endParaRPr lang="de-DE" sz="1800" dirty="0" smtClean="0"/>
          </a:p>
          <a:p>
            <a:pPr marL="842963" lvl="1" indent="-442913">
              <a:spcBef>
                <a:spcPts val="600"/>
              </a:spcBef>
              <a:buNone/>
              <a:defRPr/>
            </a:pPr>
            <a:endParaRPr lang="de-DE" sz="1800" dirty="0" smtClean="0"/>
          </a:p>
          <a:p>
            <a:pPr marL="442913" indent="-442913">
              <a:spcBef>
                <a:spcPts val="600"/>
              </a:spcBef>
              <a:defRPr/>
            </a:pPr>
            <a:endParaRPr lang="de-DE" sz="2000" dirty="0" smtClean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271463" y="1620021"/>
            <a:ext cx="2557462" cy="2968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/>
          <a:srcRect l="3680" r="1641" b="4523"/>
          <a:stretch>
            <a:fillRect/>
          </a:stretch>
        </p:blipFill>
        <p:spPr bwMode="auto">
          <a:xfrm>
            <a:off x="7860484" y="4169374"/>
            <a:ext cx="1208014" cy="36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knagi\Poet-Egypt\Sales\Flyer-VKSI\Photos\DSC03859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6000"/>
          </a:blip>
          <a:srcRect/>
          <a:stretch>
            <a:fillRect/>
          </a:stretch>
        </p:blipFill>
        <p:spPr bwMode="auto">
          <a:xfrm>
            <a:off x="356261" y="5059144"/>
            <a:ext cx="1235034" cy="15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6254"/>
            <a:ext cx="10175875" cy="481445"/>
          </a:xfrm>
        </p:spPr>
        <p:txBody>
          <a:bodyPr/>
          <a:lstStyle/>
          <a:p>
            <a:r>
              <a:rPr lang="de-DE" dirty="0" smtClean="0"/>
              <a:t>Vorteile der Lösung </a:t>
            </a:r>
            <a:r>
              <a:rPr lang="de-DE" dirty="0" err="1" smtClean="0"/>
              <a:t>Scrum</a:t>
            </a:r>
            <a:r>
              <a:rPr lang="de-DE" dirty="0" smtClean="0"/>
              <a:t> mit V-Modell XT</a:t>
            </a:r>
            <a:endParaRPr lang="en-US" dirty="0" smtClean="0"/>
          </a:p>
        </p:txBody>
      </p:sp>
      <p:sp>
        <p:nvSpPr>
          <p:cNvPr id="6148" name="Content Placeholder 28"/>
          <p:cNvSpPr>
            <a:spLocks noGrp="1"/>
          </p:cNvSpPr>
          <p:nvPr>
            <p:ph idx="1"/>
          </p:nvPr>
        </p:nvSpPr>
        <p:spPr>
          <a:xfrm>
            <a:off x="2956953" y="1011621"/>
            <a:ext cx="7848067" cy="5238750"/>
          </a:xfrm>
          <a:noFill/>
        </p:spPr>
        <p:txBody>
          <a:bodyPr/>
          <a:lstStyle/>
          <a:p>
            <a:pPr marL="442913" indent="-442913">
              <a:spcBef>
                <a:spcPts val="600"/>
              </a:spcBef>
              <a:defRPr/>
            </a:pPr>
            <a:r>
              <a:rPr lang="de-DE" sz="2000" dirty="0" smtClean="0"/>
              <a:t>Festpreis Kunden verstehen das V-Modell XT leichter als </a:t>
            </a:r>
            <a:r>
              <a:rPr lang="de-DE" sz="2000" dirty="0" err="1" smtClean="0"/>
              <a:t>Scrum</a:t>
            </a:r>
            <a:endParaRPr lang="de-DE" sz="2000" dirty="0" smtClean="0"/>
          </a:p>
          <a:p>
            <a:pPr marL="442913" indent="-442913">
              <a:spcBef>
                <a:spcPts val="600"/>
              </a:spcBef>
              <a:defRPr/>
            </a:pPr>
            <a:r>
              <a:rPr lang="de-DE" sz="2000" dirty="0" smtClean="0"/>
              <a:t>Kein Festpreis Back-</a:t>
            </a:r>
            <a:r>
              <a:rPr lang="de-DE" sz="2000" dirty="0" err="1" smtClean="0"/>
              <a:t>To</a:t>
            </a:r>
            <a:r>
              <a:rPr lang="de-DE" sz="2000" dirty="0" smtClean="0"/>
              <a:t>-Back</a:t>
            </a:r>
          </a:p>
          <a:p>
            <a:pPr marL="842963" lvl="1" indent="-442913">
              <a:spcBef>
                <a:spcPts val="600"/>
              </a:spcBef>
              <a:defRPr/>
            </a:pPr>
            <a:r>
              <a:rPr lang="de-DE" sz="1800" dirty="0" smtClean="0"/>
              <a:t>Keine extra interne Dokumentation</a:t>
            </a:r>
          </a:p>
          <a:p>
            <a:pPr marL="842963" lvl="1" indent="-442913">
              <a:spcBef>
                <a:spcPts val="600"/>
              </a:spcBef>
              <a:defRPr/>
            </a:pPr>
            <a:r>
              <a:rPr lang="de-DE" sz="1800" dirty="0" smtClean="0"/>
              <a:t>Chance (und Risiko) bleiben @ deutschen Partner</a:t>
            </a:r>
          </a:p>
          <a:p>
            <a:pPr marL="842963" lvl="1" indent="-442913">
              <a:spcBef>
                <a:spcPts val="600"/>
              </a:spcBef>
              <a:defRPr/>
            </a:pPr>
            <a:r>
              <a:rPr lang="de-DE" sz="1800" dirty="0" smtClean="0"/>
              <a:t>Kein „Information </a:t>
            </a:r>
            <a:r>
              <a:rPr lang="de-DE" sz="1800" dirty="0" err="1" smtClean="0"/>
              <a:t>hiding</a:t>
            </a:r>
            <a:r>
              <a:rPr lang="de-DE" sz="1800" dirty="0" smtClean="0"/>
              <a:t>“</a:t>
            </a:r>
          </a:p>
          <a:p>
            <a:pPr marL="842963" lvl="1" indent="-442913">
              <a:spcBef>
                <a:spcPts val="600"/>
              </a:spcBef>
              <a:defRPr/>
            </a:pPr>
            <a:r>
              <a:rPr lang="de-DE" sz="1800" dirty="0" smtClean="0"/>
              <a:t>Keine unnötige „interne Risiko Aufschläge“</a:t>
            </a:r>
          </a:p>
          <a:p>
            <a:pPr marL="442913" indent="-442913">
              <a:spcBef>
                <a:spcPts val="600"/>
              </a:spcBef>
              <a:defRPr/>
            </a:pPr>
            <a:r>
              <a:rPr lang="de-DE" sz="2000" dirty="0" smtClean="0"/>
              <a:t>Entwickler bleiben agil</a:t>
            </a:r>
          </a:p>
          <a:p>
            <a:pPr marL="842963" lvl="1" indent="-442913">
              <a:spcBef>
                <a:spcPts val="600"/>
              </a:spcBef>
              <a:defRPr/>
            </a:pPr>
            <a:r>
              <a:rPr lang="de-DE" sz="1800" dirty="0" smtClean="0"/>
              <a:t>Kein „</a:t>
            </a:r>
            <a:r>
              <a:rPr lang="de-DE" sz="1800" dirty="0" err="1" smtClean="0"/>
              <a:t>feature</a:t>
            </a:r>
            <a:r>
              <a:rPr lang="de-DE" sz="1800" dirty="0" smtClean="0"/>
              <a:t>“ not a „</a:t>
            </a:r>
            <a:r>
              <a:rPr lang="de-DE" sz="1800" dirty="0" err="1" smtClean="0"/>
              <a:t>bug</a:t>
            </a:r>
            <a:r>
              <a:rPr lang="de-DE" sz="1800" dirty="0" smtClean="0"/>
              <a:t>“</a:t>
            </a:r>
          </a:p>
          <a:p>
            <a:pPr marL="842963" lvl="1" indent="-442913">
              <a:spcBef>
                <a:spcPts val="600"/>
              </a:spcBef>
              <a:defRPr/>
            </a:pPr>
            <a:r>
              <a:rPr lang="de-DE" sz="1800" dirty="0" smtClean="0"/>
              <a:t>Kein „</a:t>
            </a:r>
            <a:r>
              <a:rPr lang="de-DE" sz="1800" dirty="0" err="1" smtClean="0"/>
              <a:t>works</a:t>
            </a:r>
            <a:r>
              <a:rPr lang="de-DE" sz="1800" dirty="0" smtClean="0"/>
              <a:t> </a:t>
            </a:r>
            <a:r>
              <a:rPr lang="de-DE" sz="1800" dirty="0" err="1" smtClean="0"/>
              <a:t>as</a:t>
            </a:r>
            <a:r>
              <a:rPr lang="de-DE" sz="1800" dirty="0" smtClean="0"/>
              <a:t> </a:t>
            </a:r>
            <a:r>
              <a:rPr lang="de-DE" sz="1800" dirty="0" err="1" smtClean="0"/>
              <a:t>designed</a:t>
            </a:r>
            <a:r>
              <a:rPr lang="de-DE" sz="1800" dirty="0" smtClean="0"/>
              <a:t>“</a:t>
            </a:r>
          </a:p>
          <a:p>
            <a:pPr marL="842963" lvl="1" indent="-442913">
              <a:spcBef>
                <a:spcPts val="600"/>
              </a:spcBef>
              <a:defRPr/>
            </a:pPr>
            <a:r>
              <a:rPr lang="de-DE" sz="1800" dirty="0" smtClean="0"/>
              <a:t>Schlanke Berichterstattung nach der agilen Methodik</a:t>
            </a:r>
          </a:p>
          <a:p>
            <a:pPr marL="442913" indent="-442913">
              <a:spcBef>
                <a:spcPts val="600"/>
              </a:spcBef>
              <a:defRPr/>
            </a:pPr>
            <a:endParaRPr lang="de-DE" sz="2000" dirty="0" smtClean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271463" y="1636799"/>
            <a:ext cx="2557462" cy="2968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2193"/>
            <a:ext cx="6986587" cy="457200"/>
          </a:xfrm>
        </p:spPr>
        <p:txBody>
          <a:bodyPr/>
          <a:lstStyle/>
          <a:p>
            <a:pPr algn="l" eaLnBrk="1" hangingPunct="1"/>
            <a:r>
              <a:rPr lang="en-US" sz="2400" dirty="0" err="1" smtClean="0"/>
              <a:t>Verknüpfungspunkte</a:t>
            </a:r>
            <a:r>
              <a:rPr lang="en-US" sz="2400" dirty="0" smtClean="0"/>
              <a:t> </a:t>
            </a:r>
            <a:r>
              <a:rPr lang="en-US" sz="2400" dirty="0" err="1" smtClean="0"/>
              <a:t>agil</a:t>
            </a:r>
            <a:r>
              <a:rPr lang="en-US" dirty="0" smtClean="0"/>
              <a:t> / V-</a:t>
            </a:r>
            <a:r>
              <a:rPr lang="en-US" dirty="0" err="1" smtClean="0"/>
              <a:t>Modell</a:t>
            </a:r>
            <a:r>
              <a:rPr lang="en-US" dirty="0" smtClean="0"/>
              <a:t> XT</a:t>
            </a:r>
            <a:endParaRPr lang="en-US" sz="2400" dirty="0" smtClean="0"/>
          </a:p>
        </p:txBody>
      </p:sp>
      <p:sp>
        <p:nvSpPr>
          <p:cNvPr id="5123" name="Content Placeholder 28"/>
          <p:cNvSpPr>
            <a:spLocks noGrp="1"/>
          </p:cNvSpPr>
          <p:nvPr>
            <p:ph idx="1"/>
          </p:nvPr>
        </p:nvSpPr>
        <p:spPr bwMode="auto">
          <a:xfrm>
            <a:off x="2972145" y="1021262"/>
            <a:ext cx="7751267" cy="572390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2913" indent="-442913">
              <a:lnSpc>
                <a:spcPct val="95000"/>
              </a:lnSpc>
              <a:spcBef>
                <a:spcPct val="55000"/>
              </a:spcBef>
            </a:pPr>
            <a:r>
              <a:rPr lang="de-DE" sz="2000" dirty="0" smtClean="0"/>
              <a:t>V-Modell </a:t>
            </a:r>
            <a:r>
              <a:rPr lang="de-DE" sz="2000" dirty="0" smtClean="0"/>
              <a:t>XT unterstützt eine inkrementelle Systementwicklung. </a:t>
            </a:r>
          </a:p>
          <a:p>
            <a:pPr marL="842963" lvl="1" indent="-442913">
              <a:lnSpc>
                <a:spcPct val="95000"/>
              </a:lnSpc>
              <a:spcBef>
                <a:spcPct val="55000"/>
              </a:spcBef>
            </a:pPr>
            <a:r>
              <a:rPr lang="de-DE" sz="1800" dirty="0" smtClean="0"/>
              <a:t>Sie beschreibt einen Ablauf, der von der Spezifikation über Grob- und Feinentwurf, Realisierung und Integration bis zur Auslieferung und Abnahme.</a:t>
            </a:r>
          </a:p>
          <a:p>
            <a:pPr marL="842963" lvl="1" indent="-442913">
              <a:lnSpc>
                <a:spcPct val="95000"/>
              </a:lnSpc>
              <a:spcBef>
                <a:spcPct val="55000"/>
              </a:spcBef>
            </a:pPr>
            <a:r>
              <a:rPr lang="de-DE" sz="1800" dirty="0" smtClean="0">
                <a:sym typeface="Wingdings" pitchFamily="2" charset="2"/>
              </a:rPr>
              <a:t> </a:t>
            </a:r>
            <a:r>
              <a:rPr lang="de-DE" sz="1800" dirty="0" smtClean="0"/>
              <a:t>Agil (nicht nur Entwicklung)</a:t>
            </a:r>
          </a:p>
          <a:p>
            <a:pPr marL="442913" indent="-442913">
              <a:lnSpc>
                <a:spcPct val="95000"/>
              </a:lnSpc>
              <a:spcBef>
                <a:spcPct val="55000"/>
              </a:spcBef>
            </a:pPr>
            <a:r>
              <a:rPr lang="de-DE" sz="2000" dirty="0" smtClean="0"/>
              <a:t>V-Modell </a:t>
            </a:r>
            <a:r>
              <a:rPr lang="de-DE" sz="2000" dirty="0" smtClean="0"/>
              <a:t>XT Ablauf kann wiederholt auf Teilmengen der Systemanforderungen angewendet werden, so dass das zu entwickelnde System inkrementell wächst </a:t>
            </a:r>
          </a:p>
          <a:p>
            <a:pPr marL="842963" lvl="1" indent="-442913">
              <a:lnSpc>
                <a:spcPct val="95000"/>
              </a:lnSpc>
              <a:spcBef>
                <a:spcPct val="55000"/>
              </a:spcBef>
            </a:pPr>
            <a:r>
              <a:rPr lang="de-DE" sz="1800" dirty="0" smtClean="0">
                <a:sym typeface="Wingdings" pitchFamily="2" charset="2"/>
              </a:rPr>
              <a:t> </a:t>
            </a:r>
            <a:r>
              <a:rPr lang="de-DE" sz="1800" dirty="0" smtClean="0"/>
              <a:t>Agil </a:t>
            </a:r>
            <a:r>
              <a:rPr lang="de-DE" sz="1800" dirty="0" err="1" smtClean="0"/>
              <a:t>Sprinting</a:t>
            </a:r>
            <a:endParaRPr lang="de-DE" sz="1800" dirty="0" smtClean="0"/>
          </a:p>
          <a:p>
            <a:pPr marL="442913" indent="-442913">
              <a:lnSpc>
                <a:spcPct val="95000"/>
              </a:lnSpc>
              <a:spcBef>
                <a:spcPct val="55000"/>
              </a:spcBef>
            </a:pPr>
            <a:r>
              <a:rPr lang="de-DE" sz="2000" dirty="0" smtClean="0">
                <a:ea typeface="+mn-ea"/>
                <a:cs typeface="+mn-cs"/>
              </a:rPr>
              <a:t>V-Modell XT: Aktivitäten und Produkten </a:t>
            </a:r>
          </a:p>
          <a:p>
            <a:pPr marL="842963" lvl="1" indent="-442913">
              <a:lnSpc>
                <a:spcPct val="95000"/>
              </a:lnSpc>
              <a:spcBef>
                <a:spcPct val="55000"/>
              </a:spcBef>
            </a:pPr>
            <a:r>
              <a:rPr lang="de-DE" sz="1800" dirty="0" smtClean="0">
                <a:ea typeface="+mn-ea"/>
                <a:cs typeface="+mn-cs"/>
                <a:sym typeface="Wingdings" pitchFamily="2" charset="2"/>
              </a:rPr>
              <a:t> Agil: </a:t>
            </a:r>
            <a:r>
              <a:rPr lang="de-DE" sz="1800" dirty="0" err="1" smtClean="0">
                <a:ea typeface="+mn-ea"/>
                <a:cs typeface="+mn-cs"/>
                <a:sym typeface="Wingdings" pitchFamily="2" charset="2"/>
              </a:rPr>
              <a:t>backlog</a:t>
            </a:r>
            <a:r>
              <a:rPr lang="de-DE" sz="1800" dirty="0" smtClean="0">
                <a:ea typeface="+mn-ea"/>
                <a:cs typeface="+mn-cs"/>
                <a:sym typeface="Wingdings" pitchFamily="2" charset="2"/>
              </a:rPr>
              <a:t> und Artefakten</a:t>
            </a:r>
            <a:endParaRPr lang="de-DE" sz="1800" dirty="0" smtClean="0">
              <a:ea typeface="+mn-ea"/>
              <a:cs typeface="+mn-cs"/>
            </a:endParaRPr>
          </a:p>
          <a:p>
            <a:pPr marL="442913" indent="-442913" eaLnBrk="1" hangingPunct="1">
              <a:lnSpc>
                <a:spcPct val="95000"/>
              </a:lnSpc>
              <a:spcBef>
                <a:spcPct val="55000"/>
              </a:spcBef>
            </a:pPr>
            <a:r>
              <a:rPr lang="de-DE" sz="2000" dirty="0" smtClean="0"/>
              <a:t>V-Modell XT Makrosteuerung und Agil Mikrosteuerung?!</a:t>
            </a:r>
          </a:p>
          <a:p>
            <a:pPr marL="442913" indent="-442913" eaLnBrk="1" hangingPunct="1">
              <a:lnSpc>
                <a:spcPct val="95000"/>
              </a:lnSpc>
              <a:spcBef>
                <a:spcPct val="55000"/>
              </a:spcBef>
            </a:pPr>
            <a:endParaRPr lang="de-DE" sz="2000" dirty="0" smtClean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71463" y="1629488"/>
            <a:ext cx="2557462" cy="2968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 descr="elephant-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73" y="4214113"/>
            <a:ext cx="2038350" cy="2238375"/>
          </a:xfrm>
          <a:prstGeom prst="rect">
            <a:avLst/>
          </a:prstGeom>
        </p:spPr>
      </p:pic>
      <p:sp>
        <p:nvSpPr>
          <p:cNvPr id="8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6254"/>
            <a:ext cx="10175875" cy="481445"/>
          </a:xfrm>
        </p:spPr>
        <p:txBody>
          <a:bodyPr/>
          <a:lstStyle/>
          <a:p>
            <a:r>
              <a:rPr lang="en-US" dirty="0" err="1" smtClean="0"/>
              <a:t>Agiles</a:t>
            </a:r>
            <a:r>
              <a:rPr lang="en-US" dirty="0" smtClean="0"/>
              <a:t> </a:t>
            </a:r>
            <a:r>
              <a:rPr lang="en-US" dirty="0" err="1" smtClean="0"/>
              <a:t>Nearshoring</a:t>
            </a:r>
            <a:r>
              <a:rPr lang="en-US" dirty="0" smtClean="0"/>
              <a:t> + V-</a:t>
            </a:r>
            <a:r>
              <a:rPr lang="en-US" dirty="0" err="1" smtClean="0"/>
              <a:t>Modell</a:t>
            </a:r>
            <a:r>
              <a:rPr lang="en-US" dirty="0" smtClean="0"/>
              <a:t> XT @POET</a:t>
            </a:r>
          </a:p>
        </p:txBody>
      </p:sp>
      <p:pic>
        <p:nvPicPr>
          <p:cNvPr id="26" name="Picture 6" descr="C:\Documents and Settings\knagi\Local Settings\Temporary Internet Files\Content.IE5\F3S74LBT\MPj04007980000[1]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6000"/>
          </a:blip>
          <a:srcRect/>
          <a:stretch>
            <a:fillRect/>
          </a:stretch>
        </p:blipFill>
        <p:spPr bwMode="auto">
          <a:xfrm>
            <a:off x="379743" y="5215247"/>
            <a:ext cx="1027112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C:\Documents and Settings\knagi\Local Settings\Temporary Internet Files\Content.IE5\1J424MJR\MPj04008830000[1].jpg"/>
          <p:cNvPicPr>
            <a:picLocks noChangeAspect="1" noChangeArrowheads="1"/>
          </p:cNvPicPr>
          <p:nvPr/>
        </p:nvPicPr>
        <p:blipFill>
          <a:blip r:embed="rId4" cstate="print">
            <a:lum bright="40000" contrast="-46000"/>
          </a:blip>
          <a:srcRect/>
          <a:stretch>
            <a:fillRect/>
          </a:stretch>
        </p:blipFill>
        <p:spPr bwMode="auto">
          <a:xfrm>
            <a:off x="1486230" y="5215247"/>
            <a:ext cx="10223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ontent Placeholder 5"/>
          <p:cNvSpPr txBox="1">
            <a:spLocks/>
          </p:cNvSpPr>
          <p:nvPr/>
        </p:nvSpPr>
        <p:spPr bwMode="auto">
          <a:xfrm>
            <a:off x="3016939" y="776030"/>
            <a:ext cx="4826767" cy="78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1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Typische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rgbClr val="0021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Team Zusammensetzung: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000" kern="0" dirty="0" smtClean="0">
                <a:solidFill>
                  <a:srgbClr val="002168"/>
                </a:solidFill>
                <a:latin typeface="+mn-lt"/>
                <a:cs typeface="+mn-cs"/>
              </a:rPr>
              <a:t>(1 DE + 4 EG) x 1, 2, 3, …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1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71463" y="2040548"/>
            <a:ext cx="2557462" cy="68587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689569" y="3880486"/>
            <a:ext cx="7256244" cy="2126032"/>
            <a:chOff x="3689569" y="3880486"/>
            <a:chExt cx="7256244" cy="2126032"/>
          </a:xfrm>
        </p:grpSpPr>
        <p:sp>
          <p:nvSpPr>
            <p:cNvPr id="21" name="Content Placeholder 5"/>
            <p:cNvSpPr txBox="1">
              <a:spLocks/>
            </p:cNvSpPr>
            <p:nvPr/>
          </p:nvSpPr>
          <p:spPr bwMode="auto">
            <a:xfrm>
              <a:off x="9215438" y="4320330"/>
              <a:ext cx="1730375" cy="1137116"/>
            </a:xfrm>
            <a:prstGeom prst="rect">
              <a:avLst/>
            </a:prstGeom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de-DE" sz="2000" kern="0" dirty="0" smtClean="0">
                  <a:solidFill>
                    <a:schemeClr val="tx1"/>
                  </a:solidFill>
                  <a:latin typeface="+mn-lt"/>
                  <a:cs typeface="+mn-cs"/>
                </a:rPr>
                <a:t>Nach Innen Sicht:</a:t>
              </a:r>
            </a:p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de-DE" sz="2000" kern="0" dirty="0" err="1" smtClean="0">
                  <a:solidFill>
                    <a:schemeClr val="tx1"/>
                  </a:solidFill>
                  <a:latin typeface="+mn-lt"/>
                  <a:cs typeface="+mn-cs"/>
                </a:rPr>
                <a:t>Nearshore</a:t>
              </a:r>
              <a:endParaRPr lang="de-DE" sz="2000" kern="0" dirty="0">
                <a:solidFill>
                  <a:schemeClr val="tx1"/>
                </a:solidFill>
                <a:latin typeface="+mn-lt"/>
                <a:cs typeface="+mn-cs"/>
              </a:endParaRPr>
            </a:p>
            <a:p>
              <a:pPr marL="342900" indent="-342900" algn="r" eaLnBrk="0" hangingPunct="0">
                <a:spcBef>
                  <a:spcPct val="20000"/>
                </a:spcBef>
                <a:defRPr/>
              </a:pPr>
              <a:r>
                <a:rPr lang="de-DE" sz="2000" kern="0" dirty="0" smtClean="0">
                  <a:solidFill>
                    <a:schemeClr val="tx1"/>
                  </a:solidFill>
                  <a:latin typeface="+mn-lt"/>
                  <a:cs typeface="+mn-cs"/>
                </a:rPr>
                <a:t>Entwicklung</a:t>
              </a:r>
              <a:endParaRPr lang="en-US" sz="2000" kern="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7209988" y="4322774"/>
              <a:ext cx="2133021" cy="1569269"/>
              <a:chOff x="7562326" y="4926782"/>
              <a:chExt cx="2133021" cy="1569269"/>
            </a:xfrm>
          </p:grpSpPr>
          <p:pic>
            <p:nvPicPr>
              <p:cNvPr id="22" name="Picture 5" descr="Egypt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914289" y="4926782"/>
                <a:ext cx="1781058" cy="1569269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</p:pic>
          <p:pic>
            <p:nvPicPr>
              <p:cNvPr id="23" name="Picture 5" descr="C:\Documents and Settings\knagi\Local Settings\Temporary Internet Files\Content.IE5\1J424MJR\MPj04008830000[1]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562326" y="5241591"/>
                <a:ext cx="552044" cy="368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8" name="Picture 27" descr="agile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89569" y="3880486"/>
              <a:ext cx="3135163" cy="2126032"/>
            </a:xfrm>
            <a:prstGeom prst="rect">
              <a:avLst/>
            </a:prstGeom>
          </p:spPr>
        </p:pic>
      </p:grpSp>
      <p:sp>
        <p:nvSpPr>
          <p:cNvPr id="29" name="Content Placeholder 5"/>
          <p:cNvSpPr txBox="1">
            <a:spLocks/>
          </p:cNvSpPr>
          <p:nvPr/>
        </p:nvSpPr>
        <p:spPr bwMode="auto">
          <a:xfrm>
            <a:off x="2961801" y="5704669"/>
            <a:ext cx="4405443" cy="101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1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POET Egypt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rgbClr val="0021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bietet: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000" kern="0" dirty="0" smtClean="0">
                <a:solidFill>
                  <a:srgbClr val="002168"/>
                </a:solidFill>
                <a:latin typeface="+mn-lt"/>
                <a:cs typeface="+mn-cs"/>
              </a:rPr>
              <a:t>Agile </a:t>
            </a:r>
            <a:r>
              <a:rPr lang="de-DE" sz="2000" kern="0" dirty="0" err="1" smtClean="0">
                <a:solidFill>
                  <a:srgbClr val="002168"/>
                </a:solidFill>
                <a:latin typeface="+mn-lt"/>
                <a:cs typeface="+mn-cs"/>
              </a:rPr>
              <a:t>Nearshore</a:t>
            </a:r>
            <a:r>
              <a:rPr lang="de-DE" sz="2000" kern="0" dirty="0" smtClean="0">
                <a:solidFill>
                  <a:srgbClr val="002168"/>
                </a:solidFill>
                <a:latin typeface="+mn-lt"/>
                <a:cs typeface="+mn-cs"/>
              </a:rPr>
              <a:t> Fabrik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rgbClr val="0021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Competence </a:t>
            </a:r>
            <a:r>
              <a:rPr kumimoji="0" lang="de-DE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21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Centre</a:t>
            </a:r>
            <a:endParaRPr kumimoji="0" lang="de-DE" sz="2000" b="0" i="0" u="none" strike="noStrike" kern="0" cap="none" spc="0" normalizeH="0" noProof="0" dirty="0" smtClean="0">
              <a:ln>
                <a:noFill/>
              </a:ln>
              <a:solidFill>
                <a:srgbClr val="0021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1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309442" y="1267331"/>
            <a:ext cx="7637769" cy="2188933"/>
            <a:chOff x="3309442" y="1267331"/>
            <a:chExt cx="7637769" cy="2188933"/>
          </a:xfrm>
        </p:grpSpPr>
        <p:grpSp>
          <p:nvGrpSpPr>
            <p:cNvPr id="35" name="Group 34"/>
            <p:cNvGrpSpPr/>
            <p:nvPr/>
          </p:nvGrpSpPr>
          <p:grpSpPr>
            <a:xfrm>
              <a:off x="7583448" y="1652763"/>
              <a:ext cx="1713243" cy="1755037"/>
              <a:chOff x="8128733" y="1610818"/>
              <a:chExt cx="1713243" cy="1755037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128733" y="1610818"/>
                <a:ext cx="1352171" cy="1755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4" descr="C:\Documents and Settings\knagi\Local Settings\Temporary Internet Files\Content.IE5\F3S74LBT\MPj04007980000[1]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9301473" y="1888316"/>
                <a:ext cx="540503" cy="361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3793" name="Picture 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09442" y="1526543"/>
              <a:ext cx="4290791" cy="1929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Content Placeholder 5"/>
            <p:cNvSpPr txBox="1">
              <a:spLocks/>
            </p:cNvSpPr>
            <p:nvPr/>
          </p:nvSpPr>
          <p:spPr bwMode="auto">
            <a:xfrm>
              <a:off x="9216836" y="1267331"/>
              <a:ext cx="1730375" cy="1081586"/>
            </a:xfrm>
            <a:prstGeom prst="rect">
              <a:avLst/>
            </a:prstGeom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de-DE" sz="2000" kern="0" dirty="0" smtClean="0">
                  <a:solidFill>
                    <a:schemeClr val="tx1"/>
                  </a:solidFill>
                  <a:latin typeface="+mn-lt"/>
                  <a:cs typeface="+mn-cs"/>
                </a:rPr>
                <a:t>Nach außen Sicht:</a:t>
              </a:r>
            </a:p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de-DE" sz="2000" kern="0" dirty="0" smtClean="0">
                  <a:solidFill>
                    <a:schemeClr val="tx1"/>
                  </a:solidFill>
                  <a:latin typeface="+mn-lt"/>
                  <a:cs typeface="+mn-cs"/>
                </a:rPr>
                <a:t>V-Modell XT</a:t>
              </a:r>
              <a:endParaRPr lang="en-US" sz="2000" kern="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902591" y="3322040"/>
            <a:ext cx="7793372" cy="731241"/>
            <a:chOff x="2902591" y="3322040"/>
            <a:chExt cx="7793372" cy="731241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2902591" y="3707934"/>
              <a:ext cx="7793372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loud 38"/>
            <p:cNvSpPr/>
            <p:nvPr/>
          </p:nvSpPr>
          <p:spPr>
            <a:xfrm>
              <a:off x="4202884" y="3322040"/>
              <a:ext cx="2214694" cy="612397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 smtClean="0"/>
                <a:t>Werkzeuge</a:t>
              </a:r>
              <a:endParaRPr lang="de-DE" sz="1800" dirty="0"/>
            </a:p>
          </p:txBody>
        </p:sp>
        <p:sp>
          <p:nvSpPr>
            <p:cNvPr id="40" name="Cloud 39"/>
            <p:cNvSpPr/>
            <p:nvPr/>
          </p:nvSpPr>
          <p:spPr>
            <a:xfrm>
              <a:off x="7383713" y="3440884"/>
              <a:ext cx="2214694" cy="612397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 smtClean="0"/>
                <a:t>Mittelmeer</a:t>
              </a:r>
              <a:endParaRPr lang="de-DE" sz="1800" dirty="0"/>
            </a:p>
          </p:txBody>
        </p:sp>
      </p:grpSp>
      <p:sp>
        <p:nvSpPr>
          <p:cNvPr id="31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/>
      <p:bldP spid="2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 bwMode="auto">
          <a:xfrm>
            <a:off x="271463" y="2040548"/>
            <a:ext cx="2557462" cy="68587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3" name="Title 136"/>
          <p:cNvSpPr>
            <a:spLocks noGrp="1"/>
          </p:cNvSpPr>
          <p:nvPr>
            <p:ph type="title"/>
          </p:nvPr>
        </p:nvSpPr>
        <p:spPr>
          <a:xfrm>
            <a:off x="0" y="106879"/>
            <a:ext cx="10175875" cy="647700"/>
          </a:xfrm>
        </p:spPr>
        <p:txBody>
          <a:bodyPr/>
          <a:lstStyle/>
          <a:p>
            <a:r>
              <a:rPr lang="en-US" dirty="0" err="1" smtClean="0"/>
              <a:t>Teambildung</a:t>
            </a:r>
            <a:endParaRPr lang="en-US" dirty="0" smtClean="0"/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6853806" y="5083728"/>
            <a:ext cx="1470050" cy="1389833"/>
            <a:chOff x="990600" y="3733799"/>
            <a:chExt cx="2590800" cy="2667002"/>
          </a:xfrm>
        </p:grpSpPr>
        <p:sp>
          <p:nvSpPr>
            <p:cNvPr id="77" name="AutoShape 16"/>
            <p:cNvSpPr>
              <a:spLocks noChangeArrowheads="1"/>
            </p:cNvSpPr>
            <p:nvPr/>
          </p:nvSpPr>
          <p:spPr bwMode="auto">
            <a:xfrm rot="7870676">
              <a:off x="1033707" y="3853109"/>
              <a:ext cx="2564604" cy="2530781"/>
            </a:xfrm>
            <a:custGeom>
              <a:avLst/>
              <a:gdLst>
                <a:gd name="G0" fmla="+- -75633 0 0"/>
                <a:gd name="G1" fmla="+- -6909153 0 0"/>
                <a:gd name="G2" fmla="+- -75633 0 -6909153"/>
                <a:gd name="G3" fmla="+- 10800 0 0"/>
                <a:gd name="G4" fmla="+- 0 0 -7563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6901 0 0"/>
                <a:gd name="G9" fmla="+- 0 0 -6909153"/>
                <a:gd name="G10" fmla="+- 6901 0 2700"/>
                <a:gd name="G11" fmla="cos G10 -75633"/>
                <a:gd name="G12" fmla="sin G10 -75633"/>
                <a:gd name="G13" fmla="cos 13500 -75633"/>
                <a:gd name="G14" fmla="sin 13500 -75633"/>
                <a:gd name="G15" fmla="+- G11 10800 0"/>
                <a:gd name="G16" fmla="+- G12 10800 0"/>
                <a:gd name="G17" fmla="+- G13 10800 0"/>
                <a:gd name="G18" fmla="+- G14 10800 0"/>
                <a:gd name="G19" fmla="*/ 6901 1 2"/>
                <a:gd name="G20" fmla="+- G19 5400 0"/>
                <a:gd name="G21" fmla="cos G20 -75633"/>
                <a:gd name="G22" fmla="sin G20 -75633"/>
                <a:gd name="G23" fmla="+- G21 10800 0"/>
                <a:gd name="G24" fmla="+- G12 G23 G22"/>
                <a:gd name="G25" fmla="+- G22 G23 G11"/>
                <a:gd name="G26" fmla="cos 10800 -75633"/>
                <a:gd name="G27" fmla="sin 10800 -75633"/>
                <a:gd name="G28" fmla="cos 6901 -75633"/>
                <a:gd name="G29" fmla="sin 6901 -7563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909153"/>
                <a:gd name="G36" fmla="sin G34 -6909153"/>
                <a:gd name="G37" fmla="+/ -6909153 -7563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6901 G39"/>
                <a:gd name="G43" fmla="sin 6901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7255 w 21600"/>
                <a:gd name="T5" fmla="*/ 2141 h 21600"/>
                <a:gd name="T6" fmla="*/ 8445 w 21600"/>
                <a:gd name="T7" fmla="*/ 2267 h 21600"/>
                <a:gd name="T8" fmla="*/ 14925 w 21600"/>
                <a:gd name="T9" fmla="*/ 5267 h 21600"/>
                <a:gd name="T10" fmla="*/ 24297 w 21600"/>
                <a:gd name="T11" fmla="*/ 10528 h 21600"/>
                <a:gd name="T12" fmla="*/ 19743 w 21600"/>
                <a:gd name="T13" fmla="*/ 15270 h 21600"/>
                <a:gd name="T14" fmla="*/ 15000 w 21600"/>
                <a:gd name="T15" fmla="*/ 10715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699" y="10661"/>
                  </a:moveTo>
                  <a:cubicBezTo>
                    <a:pt x="17623" y="6904"/>
                    <a:pt x="14557" y="3899"/>
                    <a:pt x="10800" y="3899"/>
                  </a:cubicBezTo>
                  <a:cubicBezTo>
                    <a:pt x="10179" y="3898"/>
                    <a:pt x="9562" y="3982"/>
                    <a:pt x="8964" y="4147"/>
                  </a:cubicBezTo>
                  <a:lnTo>
                    <a:pt x="7927" y="389"/>
                  </a:lnTo>
                  <a:cubicBezTo>
                    <a:pt x="8863" y="130"/>
                    <a:pt x="9829" y="-1"/>
                    <a:pt x="10800" y="0"/>
                  </a:cubicBezTo>
                  <a:cubicBezTo>
                    <a:pt x="16679" y="0"/>
                    <a:pt x="21479" y="4703"/>
                    <a:pt x="21597" y="10582"/>
                  </a:cubicBezTo>
                  <a:lnTo>
                    <a:pt x="24297" y="10528"/>
                  </a:lnTo>
                  <a:lnTo>
                    <a:pt x="19743" y="15270"/>
                  </a:lnTo>
                  <a:lnTo>
                    <a:pt x="15000" y="10715"/>
                  </a:lnTo>
                  <a:lnTo>
                    <a:pt x="17699" y="10661"/>
                  </a:lnTo>
                  <a:close/>
                </a:path>
              </a:pathLst>
            </a:custGeom>
            <a:solidFill>
              <a:srgbClr val="CDE2F0"/>
            </a:solidFill>
            <a:ln w="28575" algn="ctr">
              <a:solidFill>
                <a:srgbClr val="0033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9" name="AutoShape 17"/>
            <p:cNvSpPr>
              <a:spLocks noChangeArrowheads="1"/>
            </p:cNvSpPr>
            <p:nvPr/>
          </p:nvSpPr>
          <p:spPr bwMode="auto">
            <a:xfrm>
              <a:off x="990600" y="3838523"/>
              <a:ext cx="2590800" cy="2506424"/>
            </a:xfrm>
            <a:custGeom>
              <a:avLst/>
              <a:gdLst>
                <a:gd name="G0" fmla="+- -75633 0 0"/>
                <a:gd name="G1" fmla="+- -5732500 0 0"/>
                <a:gd name="G2" fmla="+- -75633 0 -5732500"/>
                <a:gd name="G3" fmla="+- 10800 0 0"/>
                <a:gd name="G4" fmla="+- 0 0 -7563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6901 0 0"/>
                <a:gd name="G9" fmla="+- 0 0 -5732500"/>
                <a:gd name="G10" fmla="+- 6901 0 2700"/>
                <a:gd name="G11" fmla="cos G10 -75633"/>
                <a:gd name="G12" fmla="sin G10 -75633"/>
                <a:gd name="G13" fmla="cos 13500 -75633"/>
                <a:gd name="G14" fmla="sin 13500 -75633"/>
                <a:gd name="G15" fmla="+- G11 10800 0"/>
                <a:gd name="G16" fmla="+- G12 10800 0"/>
                <a:gd name="G17" fmla="+- G13 10800 0"/>
                <a:gd name="G18" fmla="+- G14 10800 0"/>
                <a:gd name="G19" fmla="*/ 6901 1 2"/>
                <a:gd name="G20" fmla="+- G19 5400 0"/>
                <a:gd name="G21" fmla="cos G20 -75633"/>
                <a:gd name="G22" fmla="sin G20 -75633"/>
                <a:gd name="G23" fmla="+- G21 10800 0"/>
                <a:gd name="G24" fmla="+- G12 G23 G22"/>
                <a:gd name="G25" fmla="+- G22 G23 G11"/>
                <a:gd name="G26" fmla="cos 10800 -75633"/>
                <a:gd name="G27" fmla="sin 10800 -75633"/>
                <a:gd name="G28" fmla="cos 6901 -75633"/>
                <a:gd name="G29" fmla="sin 6901 -7563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732500"/>
                <a:gd name="G36" fmla="sin G34 -5732500"/>
                <a:gd name="G37" fmla="+/ -5732500 -7563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6901 G39"/>
                <a:gd name="G43" fmla="sin 6901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527 w 21600"/>
                <a:gd name="T5" fmla="*/ 3255 h 21600"/>
                <a:gd name="T6" fmla="*/ 11190 w 21600"/>
                <a:gd name="T7" fmla="*/ 1957 h 21600"/>
                <a:gd name="T8" fmla="*/ 15737 w 21600"/>
                <a:gd name="T9" fmla="*/ 5979 h 21600"/>
                <a:gd name="T10" fmla="*/ 24297 w 21600"/>
                <a:gd name="T11" fmla="*/ 10528 h 21600"/>
                <a:gd name="T12" fmla="*/ 19743 w 21600"/>
                <a:gd name="T13" fmla="*/ 15270 h 21600"/>
                <a:gd name="T14" fmla="*/ 15000 w 21600"/>
                <a:gd name="T15" fmla="*/ 10715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699" y="10661"/>
                  </a:moveTo>
                  <a:cubicBezTo>
                    <a:pt x="17626" y="7022"/>
                    <a:pt x="14740" y="4066"/>
                    <a:pt x="11104" y="3905"/>
                  </a:cubicBezTo>
                  <a:lnTo>
                    <a:pt x="11276" y="10"/>
                  </a:lnTo>
                  <a:cubicBezTo>
                    <a:pt x="16966" y="261"/>
                    <a:pt x="21483" y="4888"/>
                    <a:pt x="21597" y="10582"/>
                  </a:cubicBezTo>
                  <a:lnTo>
                    <a:pt x="24297" y="10528"/>
                  </a:lnTo>
                  <a:lnTo>
                    <a:pt x="19743" y="15270"/>
                  </a:lnTo>
                  <a:lnTo>
                    <a:pt x="15000" y="10715"/>
                  </a:lnTo>
                  <a:lnTo>
                    <a:pt x="17699" y="10661"/>
                  </a:lnTo>
                  <a:close/>
                </a:path>
              </a:pathLst>
            </a:custGeom>
            <a:solidFill>
              <a:srgbClr val="CDE2F0"/>
            </a:solidFill>
            <a:ln w="28575" algn="ctr">
              <a:solidFill>
                <a:srgbClr val="0033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0" name="AutoShape 18"/>
            <p:cNvSpPr>
              <a:spLocks noChangeArrowheads="1"/>
            </p:cNvSpPr>
            <p:nvPr/>
          </p:nvSpPr>
          <p:spPr bwMode="auto">
            <a:xfrm rot="14865554">
              <a:off x="978690" y="3854110"/>
              <a:ext cx="2564604" cy="2528780"/>
            </a:xfrm>
            <a:custGeom>
              <a:avLst/>
              <a:gdLst>
                <a:gd name="G0" fmla="+- -75633 0 0"/>
                <a:gd name="G1" fmla="+- -6006071 0 0"/>
                <a:gd name="G2" fmla="+- -75633 0 -6006071"/>
                <a:gd name="G3" fmla="+- 10800 0 0"/>
                <a:gd name="G4" fmla="+- 0 0 -7563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6901 0 0"/>
                <a:gd name="G9" fmla="+- 0 0 -6006071"/>
                <a:gd name="G10" fmla="+- 6901 0 2700"/>
                <a:gd name="G11" fmla="cos G10 -75633"/>
                <a:gd name="G12" fmla="sin G10 -75633"/>
                <a:gd name="G13" fmla="cos 13500 -75633"/>
                <a:gd name="G14" fmla="sin 13500 -75633"/>
                <a:gd name="G15" fmla="+- G11 10800 0"/>
                <a:gd name="G16" fmla="+- G12 10800 0"/>
                <a:gd name="G17" fmla="+- G13 10800 0"/>
                <a:gd name="G18" fmla="+- G14 10800 0"/>
                <a:gd name="G19" fmla="*/ 6901 1 2"/>
                <a:gd name="G20" fmla="+- G19 5400 0"/>
                <a:gd name="G21" fmla="cos G20 -75633"/>
                <a:gd name="G22" fmla="sin G20 -75633"/>
                <a:gd name="G23" fmla="+- G21 10800 0"/>
                <a:gd name="G24" fmla="+- G12 G23 G22"/>
                <a:gd name="G25" fmla="+- G22 G23 G11"/>
                <a:gd name="G26" fmla="cos 10800 -75633"/>
                <a:gd name="G27" fmla="sin 10800 -75633"/>
                <a:gd name="G28" fmla="cos 6901 -75633"/>
                <a:gd name="G29" fmla="sin 6901 -7563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006071"/>
                <a:gd name="G36" fmla="sin G34 -6006071"/>
                <a:gd name="G37" fmla="+/ -6006071 -7563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6901 G39"/>
                <a:gd name="G43" fmla="sin 6901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247 w 21600"/>
                <a:gd name="T5" fmla="*/ 2978 h 21600"/>
                <a:gd name="T6" fmla="*/ 10545 w 21600"/>
                <a:gd name="T7" fmla="*/ 1952 h 21600"/>
                <a:gd name="T8" fmla="*/ 15559 w 21600"/>
                <a:gd name="T9" fmla="*/ 5802 h 21600"/>
                <a:gd name="T10" fmla="*/ 24297 w 21600"/>
                <a:gd name="T11" fmla="*/ 10528 h 21600"/>
                <a:gd name="T12" fmla="*/ 19743 w 21600"/>
                <a:gd name="T13" fmla="*/ 15270 h 21600"/>
                <a:gd name="T14" fmla="*/ 15000 w 21600"/>
                <a:gd name="T15" fmla="*/ 10715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699" y="10661"/>
                  </a:moveTo>
                  <a:cubicBezTo>
                    <a:pt x="17623" y="6904"/>
                    <a:pt x="14557" y="3899"/>
                    <a:pt x="10800" y="3899"/>
                  </a:cubicBezTo>
                  <a:cubicBezTo>
                    <a:pt x="10733" y="3898"/>
                    <a:pt x="10667" y="3899"/>
                    <a:pt x="10601" y="3901"/>
                  </a:cubicBezTo>
                  <a:lnTo>
                    <a:pt x="10489" y="4"/>
                  </a:lnTo>
                  <a:cubicBezTo>
                    <a:pt x="10593" y="1"/>
                    <a:pt x="10696" y="-1"/>
                    <a:pt x="10800" y="0"/>
                  </a:cubicBezTo>
                  <a:cubicBezTo>
                    <a:pt x="16679" y="0"/>
                    <a:pt x="21479" y="4703"/>
                    <a:pt x="21597" y="10582"/>
                  </a:cubicBezTo>
                  <a:lnTo>
                    <a:pt x="24297" y="10528"/>
                  </a:lnTo>
                  <a:lnTo>
                    <a:pt x="19743" y="15270"/>
                  </a:lnTo>
                  <a:lnTo>
                    <a:pt x="15000" y="10715"/>
                  </a:lnTo>
                  <a:lnTo>
                    <a:pt x="17699" y="10661"/>
                  </a:lnTo>
                  <a:close/>
                </a:path>
              </a:pathLst>
            </a:custGeom>
            <a:solidFill>
              <a:srgbClr val="CDE2F0"/>
            </a:solidFill>
            <a:ln w="28575" algn="ctr">
              <a:solidFill>
                <a:srgbClr val="0033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/>
            <a:lstStyle/>
            <a:p>
              <a:pPr>
                <a:defRPr/>
              </a:pPr>
              <a:endParaRPr lang="en-US" sz="1100" b="1"/>
            </a:p>
          </p:txBody>
        </p:sp>
        <p:sp>
          <p:nvSpPr>
            <p:cNvPr id="10281" name="AutoShape 19"/>
            <p:cNvSpPr>
              <a:spLocks noChangeArrowheads="1"/>
            </p:cNvSpPr>
            <p:nvPr/>
          </p:nvSpPr>
          <p:spPr bwMode="auto">
            <a:xfrm rot="-3658062">
              <a:off x="565016" y="4554016"/>
              <a:ext cx="1593729" cy="371280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</a:rPr>
                <a:t>Entwicklung</a:t>
              </a:r>
            </a:p>
          </p:txBody>
        </p:sp>
        <p:sp>
          <p:nvSpPr>
            <p:cNvPr id="10282" name="AutoShape 20"/>
            <p:cNvSpPr>
              <a:spLocks noChangeArrowheads="1"/>
            </p:cNvSpPr>
            <p:nvPr/>
          </p:nvSpPr>
          <p:spPr bwMode="auto">
            <a:xfrm rot="3414468">
              <a:off x="2236455" y="4345024"/>
              <a:ext cx="1593729" cy="371280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 b="1">
                  <a:solidFill>
                    <a:schemeClr val="tx2"/>
                  </a:solidFill>
                </a:rPr>
                <a:t>Integration</a:t>
              </a:r>
            </a:p>
          </p:txBody>
        </p:sp>
        <p:sp>
          <p:nvSpPr>
            <p:cNvPr id="10283" name="AutoShape 21"/>
            <p:cNvSpPr>
              <a:spLocks noChangeArrowheads="1"/>
            </p:cNvSpPr>
            <p:nvPr/>
          </p:nvSpPr>
          <p:spPr bwMode="auto">
            <a:xfrm>
              <a:off x="1545480" y="5916076"/>
              <a:ext cx="1607520" cy="368095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 b="1">
                  <a:solidFill>
                    <a:schemeClr val="tx2"/>
                  </a:solidFill>
                </a:rPr>
                <a:t>Akzeptanz</a:t>
              </a:r>
            </a:p>
          </p:txBody>
        </p:sp>
        <p:sp>
          <p:nvSpPr>
            <p:cNvPr id="10284" name="AutoShape 22"/>
            <p:cNvSpPr>
              <a:spLocks noChangeArrowheads="1"/>
            </p:cNvSpPr>
            <p:nvPr/>
          </p:nvSpPr>
          <p:spPr bwMode="auto">
            <a:xfrm>
              <a:off x="1606680" y="4632464"/>
              <a:ext cx="1357280" cy="856191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100" b="1">
                <a:solidFill>
                  <a:srgbClr val="002168"/>
                </a:solidFill>
              </a:endParaRPr>
            </a:p>
          </p:txBody>
        </p:sp>
      </p:grpSp>
      <p:grpSp>
        <p:nvGrpSpPr>
          <p:cNvPr id="3" name="Group 124"/>
          <p:cNvGrpSpPr>
            <a:grpSpLocks/>
          </p:cNvGrpSpPr>
          <p:nvPr/>
        </p:nvGrpSpPr>
        <p:grpSpPr bwMode="auto">
          <a:xfrm>
            <a:off x="2925438" y="822775"/>
            <a:ext cx="6588125" cy="487363"/>
            <a:chOff x="3503222" y="2964892"/>
            <a:chExt cx="6588773" cy="488582"/>
          </a:xfrm>
        </p:grpSpPr>
        <p:sp>
          <p:nvSpPr>
            <p:cNvPr id="10275" name="Chevron 89"/>
            <p:cNvSpPr>
              <a:spLocks noChangeArrowheads="1"/>
            </p:cNvSpPr>
            <p:nvPr/>
          </p:nvSpPr>
          <p:spPr bwMode="auto">
            <a:xfrm>
              <a:off x="3503222" y="2968842"/>
              <a:ext cx="2339453" cy="484632"/>
            </a:xfrm>
            <a:prstGeom prst="chevron">
              <a:avLst>
                <a:gd name="adj" fmla="val 49994"/>
              </a:avLst>
            </a:prstGeom>
            <a:solidFill>
              <a:srgbClr val="00216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Kunde</a:t>
              </a:r>
              <a:endParaRPr lang="en-US" sz="1400"/>
            </a:p>
          </p:txBody>
        </p:sp>
        <p:sp>
          <p:nvSpPr>
            <p:cNvPr id="10276" name="Chevron 90"/>
            <p:cNvSpPr>
              <a:spLocks noChangeArrowheads="1"/>
            </p:cNvSpPr>
            <p:nvPr/>
          </p:nvSpPr>
          <p:spPr bwMode="auto">
            <a:xfrm>
              <a:off x="5686267" y="2966867"/>
              <a:ext cx="2282078" cy="484632"/>
            </a:xfrm>
            <a:prstGeom prst="chevron">
              <a:avLst>
                <a:gd name="adj" fmla="val 50010"/>
              </a:avLst>
            </a:prstGeom>
            <a:solidFill>
              <a:srgbClr val="00216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 dirty="0"/>
                <a:t>POET </a:t>
              </a:r>
              <a:r>
                <a:rPr lang="de-DE" sz="1400" dirty="0" smtClean="0"/>
                <a:t>AG /</a:t>
              </a:r>
            </a:p>
            <a:p>
              <a:pPr algn="ctr"/>
              <a:r>
                <a:rPr lang="de-DE" sz="1400" dirty="0" smtClean="0"/>
                <a:t>beliebiges </a:t>
              </a:r>
              <a:r>
                <a:rPr lang="de-DE" sz="1400" dirty="0" smtClean="0"/>
                <a:t>Softwarehaus </a:t>
              </a:r>
              <a:endParaRPr lang="en-US" sz="1400" dirty="0"/>
            </a:p>
          </p:txBody>
        </p:sp>
        <p:sp>
          <p:nvSpPr>
            <p:cNvPr id="10277" name="Chevron 91"/>
            <p:cNvSpPr>
              <a:spLocks noChangeArrowheads="1"/>
            </p:cNvSpPr>
            <p:nvPr/>
          </p:nvSpPr>
          <p:spPr bwMode="auto">
            <a:xfrm>
              <a:off x="7809917" y="2964892"/>
              <a:ext cx="2282078" cy="484632"/>
            </a:xfrm>
            <a:prstGeom prst="chevron">
              <a:avLst>
                <a:gd name="adj" fmla="val 50010"/>
              </a:avLst>
            </a:prstGeom>
            <a:solidFill>
              <a:srgbClr val="00216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 dirty="0"/>
                <a:t>POET EGYPT</a:t>
              </a:r>
              <a:endParaRPr lang="en-US" sz="1400" dirty="0"/>
            </a:p>
          </p:txBody>
        </p:sp>
      </p:grpSp>
      <p:grpSp>
        <p:nvGrpSpPr>
          <p:cNvPr id="6" name="Group 109"/>
          <p:cNvGrpSpPr>
            <a:grpSpLocks/>
          </p:cNvGrpSpPr>
          <p:nvPr/>
        </p:nvGrpSpPr>
        <p:grpSpPr bwMode="auto">
          <a:xfrm>
            <a:off x="6644266" y="4202887"/>
            <a:ext cx="1803448" cy="370747"/>
            <a:chOff x="6292009" y="3570498"/>
            <a:chExt cx="1956237" cy="586605"/>
          </a:xfrm>
        </p:grpSpPr>
        <p:sp>
          <p:nvSpPr>
            <p:cNvPr id="10269" name="TextBox 103"/>
            <p:cNvSpPr txBox="1">
              <a:spLocks noChangeArrowheads="1"/>
            </p:cNvSpPr>
            <p:nvPr/>
          </p:nvSpPr>
          <p:spPr bwMode="auto">
            <a:xfrm>
              <a:off x="6741235" y="3570498"/>
              <a:ext cx="1507011" cy="338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dirty="0" err="1">
                  <a:solidFill>
                    <a:srgbClr val="002060"/>
                  </a:solidFill>
                </a:rPr>
                <a:t>Product</a:t>
              </a:r>
              <a:r>
                <a:rPr lang="de-DE" sz="1600" dirty="0">
                  <a:solidFill>
                    <a:srgbClr val="002060"/>
                  </a:solidFill>
                </a:rPr>
                <a:t> </a:t>
              </a:r>
              <a:r>
                <a:rPr lang="de-DE" sz="1600" dirty="0" err="1">
                  <a:solidFill>
                    <a:srgbClr val="002060"/>
                  </a:solidFill>
                </a:rPr>
                <a:t>owner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  <p:pic>
          <p:nvPicPr>
            <p:cNvPr id="10270" name="Picture 13" descr="C:\Dokumente und Einstellungen\amaier\Anwendungsdaten\Microsoft\Media Catalog\Downloaded Clips\clad\j04349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92009" y="3582577"/>
              <a:ext cx="536224" cy="574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18"/>
          <p:cNvGrpSpPr>
            <a:grpSpLocks/>
          </p:cNvGrpSpPr>
          <p:nvPr/>
        </p:nvGrpSpPr>
        <p:grpSpPr bwMode="auto">
          <a:xfrm>
            <a:off x="8998805" y="4999838"/>
            <a:ext cx="1026039" cy="694551"/>
            <a:chOff x="8170450" y="4011300"/>
            <a:chExt cx="1348694" cy="1137050"/>
          </a:xfrm>
        </p:grpSpPr>
        <p:pic>
          <p:nvPicPr>
            <p:cNvPr id="10265" name="Picture 15" descr="C:\Dokumente und Einstellungen\amaier\Anwendungsdaten\Microsoft\Media Catalog\Downloaded Clips\clad\j043489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70450" y="4011300"/>
              <a:ext cx="6508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6" name="Picture 16" descr="C:\Dokumente und Einstellungen\amaier\Anwendungsdaten\Microsoft\Media Catalog\Downloaded Clips\clad\j043489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76250" y="4225050"/>
              <a:ext cx="6508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7" name="Picture 17" descr="C:\Dokumente und Einstellungen\amaier\Anwendungsdaten\Microsoft\Media Catalog\Downloaded Clips\clad\j043489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29600" y="4462550"/>
              <a:ext cx="6508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8" name="TextBox 115"/>
            <p:cNvSpPr txBox="1">
              <a:spLocks noChangeArrowheads="1"/>
            </p:cNvSpPr>
            <p:nvPr/>
          </p:nvSpPr>
          <p:spPr bwMode="auto">
            <a:xfrm>
              <a:off x="8928148" y="4225600"/>
              <a:ext cx="5909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rgbClr val="002060"/>
                  </a:solidFill>
                </a:rPr>
                <a:t>Dev.</a:t>
              </a:r>
              <a:endParaRPr lang="en-US" sz="160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Group 117"/>
          <p:cNvGrpSpPr>
            <a:grpSpLocks/>
          </p:cNvGrpSpPr>
          <p:nvPr/>
        </p:nvGrpSpPr>
        <p:grpSpPr bwMode="auto">
          <a:xfrm>
            <a:off x="8747223" y="4253217"/>
            <a:ext cx="1126619" cy="459849"/>
            <a:chOff x="8285034" y="3568525"/>
            <a:chExt cx="1202832" cy="586603"/>
          </a:xfrm>
        </p:grpSpPr>
        <p:sp>
          <p:nvSpPr>
            <p:cNvPr id="10263" name="TextBox 106"/>
            <p:cNvSpPr txBox="1">
              <a:spLocks noChangeArrowheads="1"/>
            </p:cNvSpPr>
            <p:nvPr/>
          </p:nvSpPr>
          <p:spPr bwMode="auto">
            <a:xfrm>
              <a:off x="8674823" y="3568525"/>
              <a:ext cx="8130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dirty="0" err="1">
                  <a:solidFill>
                    <a:srgbClr val="002060"/>
                  </a:solidFill>
                </a:rPr>
                <a:t>Scrum</a:t>
              </a:r>
              <a:endParaRPr lang="de-DE" sz="1600" dirty="0">
                <a:solidFill>
                  <a:srgbClr val="002060"/>
                </a:solidFill>
              </a:endParaRPr>
            </a:p>
            <a:p>
              <a:r>
                <a:rPr lang="de-DE" sz="1600" dirty="0" err="1">
                  <a:solidFill>
                    <a:srgbClr val="002060"/>
                  </a:solidFill>
                </a:rPr>
                <a:t>master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  <p:pic>
          <p:nvPicPr>
            <p:cNvPr id="10264" name="Picture 13" descr="C:\Dokumente und Einstellungen\amaier\Anwendungsdaten\Microsoft\Media Catalog\Downloaded Clips\clad\j04349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85034" y="3580602"/>
              <a:ext cx="536224" cy="574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20"/>
          <p:cNvGrpSpPr>
            <a:grpSpLocks/>
          </p:cNvGrpSpPr>
          <p:nvPr/>
        </p:nvGrpSpPr>
        <p:grpSpPr bwMode="auto">
          <a:xfrm>
            <a:off x="10018840" y="5629013"/>
            <a:ext cx="735846" cy="382542"/>
            <a:chOff x="9496138" y="4168238"/>
            <a:chExt cx="856564" cy="528861"/>
          </a:xfrm>
        </p:grpSpPr>
        <p:pic>
          <p:nvPicPr>
            <p:cNvPr id="10261" name="Picture 18" descr="C:\Dokumente und Einstellungen\amaier\Anwendungsdaten\Microsoft\Media Catalog\Downloaded Clips\clad\j043393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496138" y="4168238"/>
              <a:ext cx="528861" cy="528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2" name="TextBox 119"/>
            <p:cNvSpPr txBox="1">
              <a:spLocks noChangeArrowheads="1"/>
            </p:cNvSpPr>
            <p:nvPr/>
          </p:nvSpPr>
          <p:spPr bwMode="auto">
            <a:xfrm>
              <a:off x="9871480" y="4249400"/>
              <a:ext cx="4812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dirty="0">
                  <a:solidFill>
                    <a:srgbClr val="002060"/>
                  </a:solidFill>
                </a:rPr>
                <a:t>QA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127" name="Curved Connector 126"/>
          <p:cNvCxnSpPr>
            <a:cxnSpLocks noChangeShapeType="1"/>
            <a:endCxn id="10281" idx="1"/>
          </p:cNvCxnSpPr>
          <p:nvPr/>
        </p:nvCxnSpPr>
        <p:spPr bwMode="auto">
          <a:xfrm rot="16200000" flipH="1">
            <a:off x="5101873" y="4209913"/>
            <a:ext cx="2950947" cy="571200"/>
          </a:xfrm>
          <a:prstGeom prst="curvedConnector3">
            <a:avLst>
              <a:gd name="adj1" fmla="val 99012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29" name="Curved Connector 128"/>
          <p:cNvCxnSpPr>
            <a:cxnSpLocks noChangeShapeType="1"/>
          </p:cNvCxnSpPr>
          <p:nvPr/>
        </p:nvCxnSpPr>
        <p:spPr bwMode="auto">
          <a:xfrm rot="5400000">
            <a:off x="7524927" y="4563613"/>
            <a:ext cx="553671" cy="419448"/>
          </a:xfrm>
          <a:prstGeom prst="curvedConnector3">
            <a:avLst>
              <a:gd name="adj1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32" name="Curved Connector 131"/>
          <p:cNvCxnSpPr>
            <a:cxnSpLocks noChangeShapeType="1"/>
            <a:endCxn id="79" idx="0"/>
          </p:cNvCxnSpPr>
          <p:nvPr/>
        </p:nvCxnSpPr>
        <p:spPr bwMode="auto">
          <a:xfrm rot="10800000" flipV="1">
            <a:off x="8114715" y="4647500"/>
            <a:ext cx="702117" cy="687631"/>
          </a:xfrm>
          <a:prstGeom prst="curvedConnector3">
            <a:avLst>
              <a:gd name="adj1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35" name="Curved Connector 131"/>
          <p:cNvCxnSpPr>
            <a:cxnSpLocks noChangeShapeType="1"/>
          </p:cNvCxnSpPr>
          <p:nvPr/>
        </p:nvCxnSpPr>
        <p:spPr bwMode="auto">
          <a:xfrm rot="10800000" flipV="1">
            <a:off x="8320974" y="4957894"/>
            <a:ext cx="755915" cy="659990"/>
          </a:xfrm>
          <a:prstGeom prst="curvedConnector3">
            <a:avLst>
              <a:gd name="adj1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38" name="Curved Connector 131"/>
          <p:cNvCxnSpPr>
            <a:cxnSpLocks noChangeShapeType="1"/>
          </p:cNvCxnSpPr>
          <p:nvPr/>
        </p:nvCxnSpPr>
        <p:spPr bwMode="auto">
          <a:xfrm rot="10800000" flipV="1">
            <a:off x="7999964" y="6040072"/>
            <a:ext cx="2108771" cy="424633"/>
          </a:xfrm>
          <a:prstGeom prst="curvedConnector3">
            <a:avLst>
              <a:gd name="adj1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54" name="Group 53"/>
          <p:cNvGrpSpPr/>
          <p:nvPr/>
        </p:nvGrpSpPr>
        <p:grpSpPr>
          <a:xfrm>
            <a:off x="3124094" y="1020308"/>
            <a:ext cx="4800396" cy="1911801"/>
            <a:chOff x="3124094" y="1020308"/>
            <a:chExt cx="4800396" cy="1911801"/>
          </a:xfrm>
        </p:grpSpPr>
        <p:grpSp>
          <p:nvGrpSpPr>
            <p:cNvPr id="4" name="Group 121"/>
            <p:cNvGrpSpPr>
              <a:grpSpLocks/>
            </p:cNvGrpSpPr>
            <p:nvPr/>
          </p:nvGrpSpPr>
          <p:grpSpPr bwMode="auto">
            <a:xfrm>
              <a:off x="3156281" y="1020308"/>
              <a:ext cx="1322388" cy="630237"/>
              <a:chOff x="3633848" y="2265224"/>
              <a:chExt cx="1322339" cy="629894"/>
            </a:xfrm>
          </p:grpSpPr>
          <p:pic>
            <p:nvPicPr>
              <p:cNvPr id="10273" name="Picture 138" descr="C:\Users\benjamin\Pictures\Microsoft Clip Organizer\j0434888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633848" y="2265224"/>
                <a:ext cx="560367" cy="6298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74" name="TextBox 94"/>
              <p:cNvSpPr txBox="1">
                <a:spLocks noChangeArrowheads="1"/>
              </p:cNvSpPr>
              <p:nvPr/>
            </p:nvSpPr>
            <p:spPr bwMode="auto">
              <a:xfrm>
                <a:off x="4180122" y="2291950"/>
                <a:ext cx="776065" cy="33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600" dirty="0">
                    <a:solidFill>
                      <a:srgbClr val="002060"/>
                    </a:solidFill>
                  </a:rPr>
                  <a:t>Kunde</a:t>
                </a:r>
                <a:endParaRPr lang="en-US" sz="1600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" name="Group 100"/>
            <p:cNvGrpSpPr>
              <a:grpSpLocks/>
            </p:cNvGrpSpPr>
            <p:nvPr/>
          </p:nvGrpSpPr>
          <p:grpSpPr bwMode="auto">
            <a:xfrm>
              <a:off x="6110101" y="2251072"/>
              <a:ext cx="1814389" cy="681037"/>
              <a:chOff x="3559573" y="3487357"/>
              <a:chExt cx="1812989" cy="680852"/>
            </a:xfrm>
          </p:grpSpPr>
          <p:pic>
            <p:nvPicPr>
              <p:cNvPr id="10271" name="Picture 137" descr="C:\Users\benjamin\Pictures\Microsoft Clip Organizer\j0433941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559573" y="3487357"/>
                <a:ext cx="605614" cy="680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72" name="TextBox 96"/>
              <p:cNvSpPr txBox="1">
                <a:spLocks noChangeArrowheads="1"/>
              </p:cNvSpPr>
              <p:nvPr/>
            </p:nvSpPr>
            <p:spPr bwMode="auto">
              <a:xfrm>
                <a:off x="4106847" y="3549253"/>
                <a:ext cx="1265715" cy="33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600" dirty="0" smtClean="0">
                    <a:solidFill>
                      <a:srgbClr val="002060"/>
                    </a:solidFill>
                  </a:rPr>
                  <a:t>Projektleiter</a:t>
                </a:r>
                <a:endParaRPr lang="en-US" sz="1600" dirty="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59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24094" y="1526796"/>
              <a:ext cx="3003161" cy="1350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" name="Group 54"/>
          <p:cNvGrpSpPr/>
          <p:nvPr/>
        </p:nvGrpSpPr>
        <p:grpSpPr>
          <a:xfrm>
            <a:off x="3739531" y="2912815"/>
            <a:ext cx="2464266" cy="3647376"/>
            <a:chOff x="3739531" y="2912815"/>
            <a:chExt cx="2464266" cy="3647376"/>
          </a:xfrm>
        </p:grpSpPr>
        <p:pic>
          <p:nvPicPr>
            <p:cNvPr id="68" name="Picture 67" descr="binoculus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39531" y="2912815"/>
              <a:ext cx="737314" cy="1474628"/>
            </a:xfrm>
            <a:prstGeom prst="rect">
              <a:avLst/>
            </a:prstGeom>
          </p:spPr>
        </p:pic>
        <p:pic>
          <p:nvPicPr>
            <p:cNvPr id="69" name="Picture 68" descr="binoculus2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61621" y="4875839"/>
              <a:ext cx="842176" cy="1684352"/>
            </a:xfrm>
            <a:prstGeom prst="rect">
              <a:avLst/>
            </a:prstGeom>
          </p:spPr>
        </p:pic>
      </p:grp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4298" y="3627235"/>
            <a:ext cx="2369323" cy="129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" name="Group 50"/>
          <p:cNvGrpSpPr/>
          <p:nvPr/>
        </p:nvGrpSpPr>
        <p:grpSpPr>
          <a:xfrm>
            <a:off x="3179428" y="5176006"/>
            <a:ext cx="1795244" cy="1551965"/>
            <a:chOff x="3179428" y="5176006"/>
            <a:chExt cx="1795244" cy="1551965"/>
          </a:xfrm>
        </p:grpSpPr>
        <p:grpSp>
          <p:nvGrpSpPr>
            <p:cNvPr id="65" name="Group 12"/>
            <p:cNvGrpSpPr>
              <a:grpSpLocks/>
            </p:cNvGrpSpPr>
            <p:nvPr/>
          </p:nvGrpSpPr>
          <p:grpSpPr bwMode="auto">
            <a:xfrm>
              <a:off x="3414318" y="5679348"/>
              <a:ext cx="1402141" cy="964734"/>
              <a:chOff x="7837714" y="1846615"/>
              <a:chExt cx="2107767" cy="1402871"/>
            </a:xfrm>
          </p:grpSpPr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837714" y="1846615"/>
                <a:ext cx="1753589" cy="1402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4" descr="C:\Documents and Settings\knagi\Desktop\jira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9173956" y="2350325"/>
                <a:ext cx="771525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0" name="Can 49"/>
            <p:cNvSpPr/>
            <p:nvPr/>
          </p:nvSpPr>
          <p:spPr>
            <a:xfrm>
              <a:off x="3179428" y="5176006"/>
              <a:ext cx="1795244" cy="1551965"/>
            </a:xfrm>
            <a:prstGeom prst="can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2" name="Rectangle 1032"/>
          <p:cNvSpPr txBox="1">
            <a:spLocks noChangeArrowheads="1"/>
          </p:cNvSpPr>
          <p:nvPr/>
        </p:nvSpPr>
        <p:spPr bwMode="auto">
          <a:xfrm>
            <a:off x="233363" y="1120775"/>
            <a:ext cx="27195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Einführung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 und Festpreis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Agiles </a:t>
            </a:r>
            <a:r>
              <a:rPr lang="de-DE" sz="1400" dirty="0" err="1" smtClean="0">
                <a:solidFill>
                  <a:srgbClr val="002168"/>
                </a:solidFill>
              </a:rPr>
              <a:t>Nearshoring</a:t>
            </a:r>
            <a:r>
              <a:rPr lang="de-DE" sz="1400" dirty="0" smtClean="0">
                <a:solidFill>
                  <a:srgbClr val="002168"/>
                </a:solidFill>
              </a:rPr>
              <a:t> für Festpreis @POET</a:t>
            </a:r>
          </a:p>
          <a:p>
            <a:pPr marL="514350" indent="-457200" fontAlgn="t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Werkzeuge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Methodik</a:t>
            </a:r>
          </a:p>
          <a:p>
            <a:pPr marL="514350" indent="-457200" eaLnBrk="1" fontAlgn="t" hangingPunct="1">
              <a:lnSpc>
                <a:spcPct val="150000"/>
              </a:lnSpc>
              <a:spcBef>
                <a:spcPct val="45000"/>
              </a:spcBef>
            </a:pPr>
            <a:r>
              <a:rPr lang="de-DE" sz="1400" dirty="0" smtClean="0">
                <a:solidFill>
                  <a:srgbClr val="002168"/>
                </a:solidFill>
              </a:rPr>
              <a:t>Fazit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ET_Unternehmen">
  <a:themeElements>
    <a:clrScheme name="POET">
      <a:dk1>
        <a:srgbClr val="002168"/>
      </a:dk1>
      <a:lt1>
        <a:srgbClr val="FFFFFF"/>
      </a:lt1>
      <a:dk2>
        <a:srgbClr val="13ADCD"/>
      </a:dk2>
      <a:lt2>
        <a:srgbClr val="00817F"/>
      </a:lt2>
      <a:accent1>
        <a:srgbClr val="002168"/>
      </a:accent1>
      <a:accent2>
        <a:srgbClr val="00817F"/>
      </a:accent2>
      <a:accent3>
        <a:srgbClr val="13ADCD"/>
      </a:accent3>
      <a:accent4>
        <a:srgbClr val="FFC000"/>
      </a:accent4>
      <a:accent5>
        <a:srgbClr val="FEFE5E"/>
      </a:accent5>
      <a:accent6>
        <a:srgbClr val="7030A0"/>
      </a:accent6>
      <a:hlink>
        <a:srgbClr val="0070C0"/>
      </a:hlink>
      <a:folHlink>
        <a:srgbClr val="B2B2B2"/>
      </a:folHlink>
    </a:clrScheme>
    <a:fontScheme name="PO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ho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1252</Words>
  <Application>Microsoft Office PowerPoint</Application>
  <PresentationFormat>Custom</PresentationFormat>
  <Paragraphs>380</Paragraphs>
  <Slides>28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POET_Unternehmen</vt:lpstr>
      <vt:lpstr>Acrobat Document</vt:lpstr>
      <vt:lpstr>Slide 1</vt:lpstr>
      <vt:lpstr>Agenda</vt:lpstr>
      <vt:lpstr>Unternehmenskennzahlen</vt:lpstr>
      <vt:lpstr>Unternehmenskennzahlen</vt:lpstr>
      <vt:lpstr>Herausforderung beim Agil und Festpreis</vt:lpstr>
      <vt:lpstr>Vorteile der Lösung Scrum mit V-Modell XT</vt:lpstr>
      <vt:lpstr>Verknüpfungspunkte agil / V-Modell XT</vt:lpstr>
      <vt:lpstr>Agiles Nearshoring + V-Modell XT @POET</vt:lpstr>
      <vt:lpstr>Teambildung</vt:lpstr>
      <vt:lpstr>Entwicklungswerkzeuge</vt:lpstr>
      <vt:lpstr>Kommunikationswerkzeuge</vt:lpstr>
      <vt:lpstr>Werkzeuge für die Projektplanung und -steuerung</vt:lpstr>
      <vt:lpstr>Projektkalkulation und Sales Commitment</vt:lpstr>
      <vt:lpstr>Projektkalkulation und Sales Commitment</vt:lpstr>
      <vt:lpstr>Kickoff Workshop mit Team vor Ort</vt:lpstr>
      <vt:lpstr>Dokumentation der Story Boards in Confluence</vt:lpstr>
      <vt:lpstr>1. Breakdown in Enhancement und Generierung von Backlogs</vt:lpstr>
      <vt:lpstr>Estimates vom Entwicklungsteams</vt:lpstr>
      <vt:lpstr>Commitment des Entwicklungsteams</vt:lpstr>
      <vt:lpstr>Breakdown von ER auf Subtasks</vt:lpstr>
      <vt:lpstr>Iterationsplanung in JIRA</vt:lpstr>
      <vt:lpstr>Monitoring Entwicklung + Testing + Akzeptanz</vt:lpstr>
      <vt:lpstr>transparente Projektplanung und -steuerung</vt:lpstr>
      <vt:lpstr>Change Requests</vt:lpstr>
      <vt:lpstr>Kontinuierliches Projekt Controlling</vt:lpstr>
      <vt:lpstr>Rollout eines Milestone</vt:lpstr>
      <vt:lpstr>Fazit</vt:lpstr>
      <vt:lpstr>Fragen</vt:lpstr>
    </vt:vector>
  </TitlesOfParts>
  <Company>Poet Egypt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 Nearshoring</dc:title>
  <dc:creator>Khaled Nagi &amp; Achim Maier</dc:creator>
  <dc:description>POET</dc:description>
  <cp:lastModifiedBy>Khaled Nagi</cp:lastModifiedBy>
  <cp:revision>476</cp:revision>
  <dcterms:created xsi:type="dcterms:W3CDTF">2005-05-25T08:59:24Z</dcterms:created>
  <dcterms:modified xsi:type="dcterms:W3CDTF">2012-05-09T14:34:04Z</dcterms:modified>
</cp:coreProperties>
</file>